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  <p:sldId id="260" r:id="rId4"/>
    <p:sldId id="261" r:id="rId5"/>
    <p:sldId id="264" r:id="rId6"/>
    <p:sldId id="265" r:id="rId7"/>
    <p:sldId id="266" r:id="rId8"/>
    <p:sldId id="268" r:id="rId9"/>
    <p:sldId id="269" r:id="rId10"/>
    <p:sldId id="273" r:id="rId11"/>
    <p:sldId id="274" r:id="rId12"/>
    <p:sldId id="270" r:id="rId13"/>
    <p:sldId id="276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9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857071" y="683179"/>
            <a:ext cx="6872600" cy="4771017"/>
          </a:xfrm>
        </p:spPr>
        <p:txBody>
          <a:bodyPr>
            <a:noAutofit/>
          </a:bodyPr>
          <a:p>
            <a:r>
              <a:rPr altLang="zh-CN" b="1" sz="8000" i="1" lang="en-US"/>
              <a:t>Welcome</a:t>
            </a:r>
            <a:r>
              <a:rPr altLang="zh-CN" b="1" sz="8000" i="1" lang="en-US"/>
              <a:t> </a:t>
            </a:r>
            <a:r>
              <a:rPr altLang="zh-CN" b="1" sz="8000" i="1" lang="en-US"/>
              <a:t>to my</a:t>
            </a:r>
            <a:br>
              <a:rPr altLang="zh-CN" b="1" sz="8000" i="1" lang="en-US"/>
            </a:br>
            <a:r>
              <a:rPr altLang="zh-CN" b="1" sz="8000" i="1" lang="en-US"/>
              <a:t>Presentation</a:t>
            </a:r>
            <a:r>
              <a:rPr altLang="zh-CN" b="1" sz="8000" i="1" lang="en-US"/>
              <a:t> </a:t>
            </a:r>
            <a:r>
              <a:rPr altLang="zh-CN" b="1" sz="8000" i="1" lang="en-US"/>
              <a:t> </a:t>
            </a:r>
            <a:r>
              <a:rPr altLang="zh-CN" b="1" sz="8000" i="1" lang="en-US"/>
              <a:t> </a:t>
            </a:r>
            <a:r>
              <a:rPr altLang="zh-CN" b="1" sz="8000" i="1" lang="en-US"/>
              <a:t> </a:t>
            </a:r>
            <a:r>
              <a:rPr altLang="zh-CN" b="1" sz="8000" i="1" lang="en-US"/>
              <a:t> </a:t>
            </a:r>
            <a:r>
              <a:rPr altLang="zh-CN" b="1" sz="8000" i="1" lang="en-US"/>
              <a:t> </a:t>
            </a:r>
            <a:r>
              <a:rPr altLang="zh-CN" b="1" sz="8000" i="1" lang="en-US"/>
              <a:t> </a:t>
            </a:r>
            <a:r>
              <a:rPr altLang="zh-CN" b="1" sz="8000" i="1" lang="en-US"/>
              <a:t>🌺</a:t>
            </a:r>
            <a:r>
              <a:rPr altLang="zh-CN" b="1" sz="8000" i="1" lang="en-US"/>
              <a:t>🌺</a:t>
            </a:r>
            <a:r>
              <a:rPr altLang="zh-CN" b="1" sz="8000" i="1" lang="en-US"/>
              <a:t>🌺</a:t>
            </a:r>
            <a:endParaRPr altLang="zh-CN" sz="8000" i="1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lang="en-US"/>
              <a:t>गुरुत्वीय त्वरण</a:t>
            </a:r>
            <a:r>
              <a:rPr b="1" lang="en-US"/>
              <a:t>-</a:t>
            </a:r>
            <a:endParaRPr lang="en-US"/>
          </a:p>
        </p:txBody>
      </p:sp>
      <p:sp>
        <p:nvSpPr>
          <p:cNvPr id="1048691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पृथ्वी</a:t>
            </a:r>
            <a:r>
              <a:rPr lang="en-US"/>
              <a:t> प्रत्येक</a:t>
            </a:r>
            <a:r>
              <a:rPr lang="en-US"/>
              <a:t> वस्तु</a:t>
            </a:r>
            <a:r>
              <a:rPr lang="en-US"/>
              <a:t> को</a:t>
            </a:r>
            <a:r>
              <a:rPr lang="en-US"/>
              <a:t> अपने</a:t>
            </a:r>
            <a:r>
              <a:rPr lang="en-US"/>
              <a:t> केंद्र</a:t>
            </a:r>
            <a:r>
              <a:rPr lang="en-US"/>
              <a:t> की</a:t>
            </a:r>
            <a:r>
              <a:rPr lang="en-US"/>
              <a:t> ओर</a:t>
            </a:r>
            <a:r>
              <a:rPr lang="en-US"/>
              <a:t> आकर्षित</a:t>
            </a:r>
            <a:r>
              <a:rPr lang="en-US"/>
              <a:t> करती</a:t>
            </a:r>
            <a:r>
              <a:rPr lang="en-US"/>
              <a:t> है</a:t>
            </a:r>
            <a:r>
              <a:rPr lang="en-US"/>
              <a:t> अतः</a:t>
            </a:r>
            <a:r>
              <a:rPr lang="en-US"/>
              <a:t> गिरने</a:t>
            </a:r>
            <a:r>
              <a:rPr lang="en-US"/>
              <a:t> वाली</a:t>
            </a:r>
            <a:r>
              <a:rPr lang="en-US"/>
              <a:t> प्रत्येक</a:t>
            </a:r>
            <a:r>
              <a:rPr lang="en-US"/>
              <a:t> वस्तु</a:t>
            </a:r>
            <a:r>
              <a:rPr lang="en-US"/>
              <a:t> में</a:t>
            </a:r>
            <a:r>
              <a:rPr lang="en-US"/>
              <a:t> त्वरण</a:t>
            </a:r>
            <a:r>
              <a:rPr lang="en-US"/>
              <a:t> उत्पन्न</a:t>
            </a:r>
            <a:r>
              <a:rPr lang="en-US"/>
              <a:t> होता</a:t>
            </a:r>
            <a:r>
              <a:rPr lang="en-US"/>
              <a:t> है</a:t>
            </a:r>
            <a:r>
              <a:rPr lang="en-US"/>
              <a:t> इस</a:t>
            </a:r>
            <a:r>
              <a:rPr lang="en-US"/>
              <a:t> </a:t>
            </a:r>
            <a:r>
              <a:rPr lang="en-US"/>
              <a:t>त्वरण</a:t>
            </a:r>
            <a:r>
              <a:rPr lang="en-US"/>
              <a:t> को</a:t>
            </a:r>
            <a:r>
              <a:rPr lang="en-US"/>
              <a:t> गुरुत्व</a:t>
            </a:r>
            <a:r>
              <a:rPr lang="en-US"/>
              <a:t> त्वरण</a:t>
            </a:r>
            <a:r>
              <a:rPr lang="en-US"/>
              <a:t> कहते</a:t>
            </a:r>
            <a:r>
              <a:rPr lang="en-US"/>
              <a:t> हैं</a:t>
            </a:r>
            <a:r>
              <a:rPr lang="en-US"/>
              <a:t> किसी स्थान पर</a:t>
            </a:r>
            <a:r>
              <a:rPr lang="en-US"/>
              <a:t> गुरुत्वीय त्वरण</a:t>
            </a:r>
            <a:r>
              <a:rPr lang="en-US"/>
              <a:t> का</a:t>
            </a:r>
            <a:r>
              <a:rPr lang="en-US"/>
              <a:t> मान</a:t>
            </a:r>
            <a:r>
              <a:rPr lang="en-US"/>
              <a:t> नियत</a:t>
            </a:r>
            <a:r>
              <a:rPr lang="en-US"/>
              <a:t> होता</a:t>
            </a:r>
            <a:r>
              <a:rPr lang="en-US"/>
              <a:t> है</a:t>
            </a:r>
            <a:endParaRPr lang="en-US"/>
          </a:p>
          <a:p>
            <a:r>
              <a:rPr lang="en-US"/>
              <a:t>इसका</a:t>
            </a:r>
            <a:r>
              <a:rPr lang="en-US"/>
              <a:t> मान</a:t>
            </a:r>
            <a:r>
              <a:rPr lang="en-US"/>
              <a:t> वस्तु के</a:t>
            </a:r>
            <a:r>
              <a:rPr lang="en-US"/>
              <a:t> द्रव्यमान</a:t>
            </a:r>
            <a:r>
              <a:rPr lang="en-US"/>
              <a:t> या</a:t>
            </a:r>
            <a:r>
              <a:rPr lang="en-US"/>
              <a:t> उसकी</a:t>
            </a:r>
            <a:r>
              <a:rPr lang="en-US"/>
              <a:t> प्रकृति</a:t>
            </a:r>
            <a:r>
              <a:rPr lang="en-US"/>
              <a:t> पर</a:t>
            </a:r>
            <a:r>
              <a:rPr lang="en-US"/>
              <a:t> निर्भर</a:t>
            </a:r>
            <a:r>
              <a:rPr lang="en-US"/>
              <a:t> नहीं</a:t>
            </a:r>
            <a:r>
              <a:rPr lang="en-US"/>
              <a:t> करत</a:t>
            </a:r>
            <a:endParaRPr lang="en-US"/>
          </a:p>
          <a:p>
            <a:r>
              <a:rPr b="1" lang="en-US"/>
              <a:t>इस</a:t>
            </a:r>
            <a:r>
              <a:rPr b="1" lang="en-US"/>
              <a:t> प्रकार</a:t>
            </a:r>
            <a:r>
              <a:rPr b="1" lang="en-US"/>
              <a:t> गुरुत्व</a:t>
            </a:r>
            <a:r>
              <a:rPr b="1" lang="en-US"/>
              <a:t> के</a:t>
            </a:r>
            <a:r>
              <a:rPr b="1" lang="en-US"/>
              <a:t> आधीन</a:t>
            </a:r>
            <a:r>
              <a:rPr b="1" lang="en-US"/>
              <a:t> स्वतंत्रता</a:t>
            </a:r>
            <a:r>
              <a:rPr b="1" lang="en-US"/>
              <a:t> पूर्वक</a:t>
            </a:r>
            <a:r>
              <a:rPr b="1" lang="en-US"/>
              <a:t> गिरती</a:t>
            </a:r>
            <a:r>
              <a:rPr b="1" lang="en-US"/>
              <a:t> हुई</a:t>
            </a:r>
            <a:r>
              <a:rPr b="1" lang="en-US"/>
              <a:t> वस्तु</a:t>
            </a:r>
            <a:r>
              <a:rPr b="1" lang="en-US"/>
              <a:t> में</a:t>
            </a:r>
            <a:r>
              <a:rPr b="1" lang="en-US"/>
              <a:t> उत्पन्न</a:t>
            </a:r>
            <a:r>
              <a:rPr b="1" lang="en-US"/>
              <a:t> त्वरण को</a:t>
            </a:r>
            <a:r>
              <a:rPr b="1" lang="en-US"/>
              <a:t> गुरुत्वीय त्वरण</a:t>
            </a:r>
            <a:r>
              <a:rPr b="1" lang="en-US"/>
              <a:t> कहते</a:t>
            </a:r>
            <a:r>
              <a:rPr b="1" lang="en-US"/>
              <a:t> हैं</a:t>
            </a:r>
            <a:r>
              <a:rPr b="1" lang="en-US"/>
              <a:t>।</a:t>
            </a:r>
            <a:r>
              <a:rPr b="0" lang="en-US"/>
              <a:t> इसे</a:t>
            </a:r>
            <a:r>
              <a:rPr b="0" lang="en-US"/>
              <a:t>g</a:t>
            </a:r>
            <a:r>
              <a:rPr b="0" lang="en-US"/>
              <a:t> से</a:t>
            </a:r>
            <a:r>
              <a:rPr b="0" lang="en-US"/>
              <a:t> प्रदर्शित</a:t>
            </a:r>
            <a:r>
              <a:rPr b="0" lang="en-US"/>
              <a:t> करते</a:t>
            </a:r>
            <a:r>
              <a:rPr b="0" lang="en-US"/>
              <a:t> हैं</a:t>
            </a:r>
            <a:r>
              <a:rPr b="0"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lang="en-US"/>
              <a:t>g</a:t>
            </a:r>
            <a:r>
              <a:rPr b="1" lang="en-US"/>
              <a:t> और</a:t>
            </a:r>
            <a:r>
              <a:rPr b="1" lang="en-US"/>
              <a:t>G</a:t>
            </a:r>
            <a:r>
              <a:rPr b="1" lang="en-US"/>
              <a:t> मैं</a:t>
            </a:r>
            <a:r>
              <a:rPr b="1" lang="en-US"/>
              <a:t> अंतर</a:t>
            </a:r>
            <a:endParaRPr lang="en-US"/>
          </a:p>
        </p:txBody>
      </p:sp>
      <p:sp>
        <p:nvSpPr>
          <p:cNvPr id="1048673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b="1" lang="en-US"/>
              <a:t>गुरुत्वीय त्वरण</a:t>
            </a:r>
            <a:endParaRPr lang="en-US"/>
          </a:p>
        </p:txBody>
      </p:sp>
      <p:sp>
        <p:nvSpPr>
          <p:cNvPr id="1048674" name="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en-US"/>
              <a:t>1</a:t>
            </a:r>
            <a:r>
              <a:rPr lang="en-US"/>
              <a:t>)</a:t>
            </a:r>
            <a:r>
              <a:rPr lang="en-US"/>
              <a:t> गुरुत्व के</a:t>
            </a:r>
            <a:r>
              <a:rPr lang="en-US"/>
              <a:t> आधीन</a:t>
            </a:r>
            <a:r>
              <a:rPr lang="en-US"/>
              <a:t> स्वतंत्रता</a:t>
            </a:r>
            <a:r>
              <a:rPr lang="en-US"/>
              <a:t> पूर्वक</a:t>
            </a:r>
            <a:r>
              <a:rPr lang="en-US"/>
              <a:t> गिरती</a:t>
            </a:r>
            <a:r>
              <a:rPr lang="en-US"/>
              <a:t> हुई</a:t>
            </a:r>
            <a:r>
              <a:rPr lang="en-US"/>
              <a:t> वस्तु</a:t>
            </a:r>
            <a:r>
              <a:rPr lang="en-US"/>
              <a:t> में</a:t>
            </a:r>
            <a:r>
              <a:rPr lang="en-US"/>
              <a:t> उत्पन्न</a:t>
            </a:r>
            <a:r>
              <a:rPr lang="en-US"/>
              <a:t> त्वरण</a:t>
            </a:r>
            <a:r>
              <a:rPr lang="en-US"/>
              <a:t> को</a:t>
            </a:r>
            <a:r>
              <a:rPr lang="en-US"/>
              <a:t> </a:t>
            </a:r>
            <a:r>
              <a:rPr lang="en-US"/>
              <a:t>गुरुत्वीय</a:t>
            </a:r>
            <a:r>
              <a:rPr lang="en-US"/>
              <a:t> त्वरण</a:t>
            </a:r>
            <a:r>
              <a:rPr lang="en-US"/>
              <a:t> कहते</a:t>
            </a:r>
            <a:r>
              <a:rPr lang="en-US"/>
              <a:t> हैं</a:t>
            </a:r>
            <a:r>
              <a:rPr lang="en-US"/>
              <a:t>।</a:t>
            </a:r>
            <a:endParaRPr lang="en-US"/>
          </a:p>
          <a:p>
            <a:endParaRPr lang="en-US"/>
          </a:p>
          <a:p>
            <a:r>
              <a:rPr lang="en-US"/>
              <a:t>2</a:t>
            </a:r>
            <a:r>
              <a:rPr lang="en-US"/>
              <a:t>)</a:t>
            </a:r>
            <a:r>
              <a:rPr lang="en-US"/>
              <a:t> इसका</a:t>
            </a:r>
            <a:r>
              <a:rPr lang="en-US"/>
              <a:t> मान</a:t>
            </a:r>
            <a:r>
              <a:rPr lang="en-US"/>
              <a:t> भिन्न-भिन्न</a:t>
            </a:r>
            <a:r>
              <a:rPr lang="en-US"/>
              <a:t> स्थानों</a:t>
            </a:r>
            <a:r>
              <a:rPr lang="en-US"/>
              <a:t> पर</a:t>
            </a:r>
            <a:r>
              <a:rPr lang="en-US"/>
              <a:t> भिन्न-भिन्न</a:t>
            </a:r>
            <a:r>
              <a:rPr lang="en-US"/>
              <a:t> होता</a:t>
            </a:r>
            <a:r>
              <a:rPr lang="en-US"/>
              <a:t> है</a:t>
            </a:r>
            <a:r>
              <a:rPr lang="en-US"/>
              <a:t>।</a:t>
            </a:r>
            <a:endParaRPr lang="en-US"/>
          </a:p>
        </p:txBody>
      </p:sp>
      <p:sp>
        <p:nvSpPr>
          <p:cNvPr id="1048675" name="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r>
              <a:rPr lang="en-US"/>
              <a:t>गुरुत्वाकर्षण</a:t>
            </a:r>
            <a:r>
              <a:rPr lang="en-US"/>
              <a:t> बल</a:t>
            </a:r>
            <a:endParaRPr lang="en-US"/>
          </a:p>
        </p:txBody>
      </p:sp>
      <p:sp>
        <p:nvSpPr>
          <p:cNvPr id="1048676" name=""/>
          <p:cNvSpPr>
            <a:spLocks noGrp="1"/>
          </p:cNvSpPr>
          <p:nvPr>
            <p:ph sz="quarter" idx="4"/>
          </p:nvPr>
        </p:nvSpPr>
        <p:spPr/>
        <p:txBody>
          <a:bodyPr/>
          <a:p>
            <a:r>
              <a:rPr lang="en-US"/>
              <a:t>1</a:t>
            </a:r>
            <a:r>
              <a:rPr lang="en-US"/>
              <a:t>)</a:t>
            </a:r>
            <a:r>
              <a:rPr lang="en-US"/>
              <a:t> एकांत</a:t>
            </a:r>
            <a:r>
              <a:rPr lang="en-US"/>
              <a:t> दूरी</a:t>
            </a:r>
            <a:r>
              <a:rPr lang="en-US"/>
              <a:t> पर</a:t>
            </a:r>
            <a:r>
              <a:rPr lang="en-US"/>
              <a:t> स्थित</a:t>
            </a:r>
            <a:r>
              <a:rPr lang="en-US"/>
              <a:t> एकांक द्रव्यमान</a:t>
            </a:r>
            <a:r>
              <a:rPr lang="en-US"/>
              <a:t> के</a:t>
            </a:r>
            <a:r>
              <a:rPr lang="en-US"/>
              <a:t> विंडो</a:t>
            </a:r>
            <a:r>
              <a:rPr lang="en-US"/>
              <a:t> पर</a:t>
            </a:r>
            <a:r>
              <a:rPr lang="en-US"/>
              <a:t> लगने</a:t>
            </a:r>
            <a:r>
              <a:rPr lang="en-US"/>
              <a:t> वाला</a:t>
            </a:r>
            <a:r>
              <a:rPr lang="en-US"/>
              <a:t> आकर्षण</a:t>
            </a:r>
            <a:r>
              <a:rPr lang="en-US"/>
              <a:t> बल का</a:t>
            </a:r>
            <a:r>
              <a:rPr lang="en-US"/>
              <a:t> </a:t>
            </a:r>
            <a:r>
              <a:rPr lang="en-US"/>
              <a:t>आ</a:t>
            </a:r>
            <a:r>
              <a:rPr lang="en-US"/>
              <a:t>ं</a:t>
            </a:r>
            <a:r>
              <a:rPr lang="en-US"/>
              <a:t>क</a:t>
            </a:r>
            <a:r>
              <a:rPr lang="en-US"/>
              <a:t>ि</a:t>
            </a:r>
            <a:r>
              <a:rPr lang="en-US"/>
              <a:t>क</a:t>
            </a:r>
            <a:r>
              <a:rPr lang="en-US"/>
              <a:t> </a:t>
            </a:r>
            <a:r>
              <a:rPr lang="en-US"/>
              <a:t>मान</a:t>
            </a:r>
            <a:r>
              <a:rPr lang="en-US"/>
              <a:t>G</a:t>
            </a:r>
            <a:r>
              <a:rPr lang="en-US"/>
              <a:t> के</a:t>
            </a:r>
            <a:r>
              <a:rPr lang="en-US"/>
              <a:t> बराबर</a:t>
            </a:r>
            <a:r>
              <a:rPr lang="en-US"/>
              <a:t> होता</a:t>
            </a:r>
            <a:r>
              <a:rPr lang="en-US"/>
              <a:t> है</a:t>
            </a:r>
            <a:r>
              <a:rPr lang="en-US"/>
              <a:t>।</a:t>
            </a:r>
            <a:endParaRPr lang="en-US"/>
          </a:p>
          <a:p>
            <a:r>
              <a:rPr lang="en-US"/>
              <a:t>2</a:t>
            </a:r>
            <a:r>
              <a:rPr lang="en-US"/>
              <a:t>)</a:t>
            </a:r>
            <a:r>
              <a:rPr lang="en-US"/>
              <a:t> इसका</a:t>
            </a:r>
            <a:r>
              <a:rPr lang="en-US"/>
              <a:t> मान</a:t>
            </a:r>
            <a:r>
              <a:rPr lang="en-US"/>
              <a:t> समस्त</a:t>
            </a:r>
            <a:r>
              <a:rPr lang="en-US"/>
              <a:t> स्थानों</a:t>
            </a:r>
            <a:r>
              <a:rPr lang="en-US"/>
              <a:t> पर</a:t>
            </a:r>
            <a:r>
              <a:rPr lang="en-US"/>
              <a:t> एक</a:t>
            </a:r>
            <a:r>
              <a:rPr lang="en-US"/>
              <a:t> समान</a:t>
            </a:r>
            <a:r>
              <a:rPr lang="en-US"/>
              <a:t> होता</a:t>
            </a:r>
            <a:r>
              <a:rPr lang="en-US"/>
              <a:t> है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"/>
          <p:cNvSpPr>
            <a:spLocks noGrp="1"/>
          </p:cNvSpPr>
          <p:nvPr>
            <p:ph type="title"/>
          </p:nvPr>
        </p:nvSpPr>
        <p:spPr>
          <a:xfrm rot="21600000">
            <a:off x="1664216" y="1738425"/>
            <a:ext cx="6463589" cy="4110138"/>
          </a:xfrm>
        </p:spPr>
        <p:txBody>
          <a:bodyPr/>
          <a:p>
            <a:r>
              <a:rPr lang="en-US"/>
              <a:t>🙏</a:t>
            </a:r>
            <a:r>
              <a:rPr lang="en-US"/>
              <a:t>🙏</a:t>
            </a:r>
            <a:r>
              <a:rPr b="1" lang="en-US"/>
              <a:t> thank</a:t>
            </a:r>
            <a:r>
              <a:rPr b="1" lang="en-US"/>
              <a:t> you</a:t>
            </a:r>
            <a:r>
              <a:rPr b="1" lang="en-US"/>
              <a:t> 🙏</a:t>
            </a:r>
            <a:r>
              <a:rPr b="1" lang="en-US"/>
              <a:t>🙏</a:t>
            </a:r>
            <a:br>
              <a:rPr b="1" lang="en-US"/>
            </a:br>
            <a:br>
              <a:rPr b="1" lang="en-US"/>
            </a:b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b="1" lang="en-US"/>
              <a:t>.</a:t>
            </a:r>
            <a:r>
              <a:rPr lang="en-US"/>
              <a:t> 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 txBox="1"/>
          <p:nvPr/>
        </p:nvSpPr>
        <p:spPr>
          <a:xfrm>
            <a:off x="372214" y="654616"/>
            <a:ext cx="8399570" cy="4955540"/>
          </a:xfrm>
          <a:prstGeom prst="rect"/>
        </p:spPr>
        <p:txBody>
          <a:bodyPr rtlCol="0" wrap="square">
            <a:spAutoFit/>
          </a:bodyPr>
          <a:p>
            <a:r>
              <a:rPr b="1" sz="6000" i="1" lang="en-US">
                <a:solidFill>
                  <a:srgbClr val="000000"/>
                </a:solidFill>
              </a:rPr>
              <a:t>N</a:t>
            </a:r>
            <a:r>
              <a:rPr b="1" sz="6000" i="1" lang="en-US">
                <a:solidFill>
                  <a:srgbClr val="000000"/>
                </a:solidFill>
              </a:rPr>
              <a:t>a</a:t>
            </a:r>
            <a:r>
              <a:rPr b="1" sz="6000" i="1" lang="en-US">
                <a:solidFill>
                  <a:srgbClr val="000000"/>
                </a:solidFill>
              </a:rPr>
              <a:t>m</a:t>
            </a:r>
            <a:r>
              <a:rPr b="1" sz="6000" i="1" lang="en-US">
                <a:solidFill>
                  <a:srgbClr val="000000"/>
                </a:solidFill>
              </a:rPr>
              <a:t>e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-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P</a:t>
            </a:r>
            <a:r>
              <a:rPr b="1" sz="6000" i="1" lang="en-US">
                <a:solidFill>
                  <a:srgbClr val="000000"/>
                </a:solidFill>
              </a:rPr>
              <a:t>o</a:t>
            </a:r>
            <a:r>
              <a:rPr b="1" sz="6000" i="1" lang="en-US">
                <a:solidFill>
                  <a:srgbClr val="000000"/>
                </a:solidFill>
              </a:rPr>
              <a:t>o</a:t>
            </a:r>
            <a:r>
              <a:rPr b="1" sz="6000" i="1" lang="en-US">
                <a:solidFill>
                  <a:srgbClr val="000000"/>
                </a:solidFill>
              </a:rPr>
              <a:t>nam</a:t>
            </a:r>
            <a:r>
              <a:rPr b="1" sz="6000" i="1" lang="en-US">
                <a:solidFill>
                  <a:srgbClr val="000000"/>
                </a:solidFill>
              </a:rPr>
              <a:t> yadav</a:t>
            </a:r>
            <a:endParaRPr sz="2800" lang="en-US">
              <a:solidFill>
                <a:srgbClr val="000000"/>
              </a:solidFill>
            </a:endParaRPr>
          </a:p>
          <a:p>
            <a:endParaRPr sz="2800" lang="en-US">
              <a:solidFill>
                <a:srgbClr val="000000"/>
              </a:solidFill>
            </a:endParaRPr>
          </a:p>
          <a:p>
            <a:r>
              <a:rPr b="1" sz="6000" i="1" lang="en-US">
                <a:solidFill>
                  <a:srgbClr val="000000"/>
                </a:solidFill>
              </a:rPr>
              <a:t>C</a:t>
            </a:r>
            <a:r>
              <a:rPr b="1" sz="6000" i="1" lang="en-US">
                <a:solidFill>
                  <a:srgbClr val="000000"/>
                </a:solidFill>
              </a:rPr>
              <a:t>lass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-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B</a:t>
            </a:r>
            <a:r>
              <a:rPr b="1" sz="6000" i="1" lang="en-US">
                <a:solidFill>
                  <a:srgbClr val="000000"/>
                </a:solidFill>
              </a:rPr>
              <a:t>.</a:t>
            </a:r>
            <a:r>
              <a:rPr b="1" sz="6000" i="1" lang="en-US">
                <a:solidFill>
                  <a:srgbClr val="000000"/>
                </a:solidFill>
              </a:rPr>
              <a:t>s</a:t>
            </a:r>
            <a:r>
              <a:rPr b="1" sz="6000" i="1" lang="en-US">
                <a:solidFill>
                  <a:srgbClr val="000000"/>
                </a:solidFill>
              </a:rPr>
              <a:t>c</a:t>
            </a:r>
            <a:r>
              <a:rPr b="1" sz="6000" i="1" lang="en-US">
                <a:solidFill>
                  <a:srgbClr val="000000"/>
                </a:solidFill>
              </a:rPr>
              <a:t>.</a:t>
            </a:r>
            <a:r>
              <a:rPr b="1" sz="6000" i="1" lang="en-US">
                <a:solidFill>
                  <a:srgbClr val="000000"/>
                </a:solidFill>
              </a:rPr>
              <a:t>1</a:t>
            </a:r>
            <a:r>
              <a:rPr b="1" sz="6000" i="1" lang="en-US">
                <a:solidFill>
                  <a:srgbClr val="000000"/>
                </a:solidFill>
              </a:rPr>
              <a:t>s</a:t>
            </a:r>
            <a:r>
              <a:rPr b="1" sz="6000" i="1" lang="en-US">
                <a:solidFill>
                  <a:srgbClr val="000000"/>
                </a:solidFill>
              </a:rPr>
              <a:t>t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y</a:t>
            </a:r>
            <a:r>
              <a:rPr b="1" sz="6000" i="1" lang="en-US">
                <a:solidFill>
                  <a:srgbClr val="000000"/>
                </a:solidFill>
              </a:rPr>
              <a:t>e</a:t>
            </a:r>
            <a:r>
              <a:rPr b="1" sz="6000" i="1" lang="en-US">
                <a:solidFill>
                  <a:srgbClr val="000000"/>
                </a:solidFill>
              </a:rPr>
              <a:t>a</a:t>
            </a:r>
            <a:r>
              <a:rPr b="1" sz="6000" i="1" lang="en-US">
                <a:solidFill>
                  <a:srgbClr val="000000"/>
                </a:solidFill>
              </a:rPr>
              <a:t>r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endParaRPr sz="2800" lang="en-US">
              <a:solidFill>
                <a:srgbClr val="000000"/>
              </a:solidFill>
            </a:endParaRPr>
          </a:p>
          <a:p>
            <a:endParaRPr sz="2800" lang="en-US">
              <a:solidFill>
                <a:srgbClr val="000000"/>
              </a:solidFill>
            </a:endParaRPr>
          </a:p>
          <a:p>
            <a:r>
              <a:rPr b="1" sz="6000" i="1" lang="en-US">
                <a:solidFill>
                  <a:srgbClr val="000000"/>
                </a:solidFill>
              </a:rPr>
              <a:t>S</a:t>
            </a:r>
            <a:r>
              <a:rPr b="1" sz="6000" i="1" lang="en-US">
                <a:solidFill>
                  <a:srgbClr val="000000"/>
                </a:solidFill>
              </a:rPr>
              <a:t>u</a:t>
            </a:r>
            <a:r>
              <a:rPr b="1" sz="6000" i="1" lang="en-US">
                <a:solidFill>
                  <a:srgbClr val="000000"/>
                </a:solidFill>
              </a:rPr>
              <a:t>b</a:t>
            </a:r>
            <a:r>
              <a:rPr b="1" sz="6000" i="1" lang="en-US">
                <a:solidFill>
                  <a:srgbClr val="000000"/>
                </a:solidFill>
              </a:rPr>
              <a:t>j</a:t>
            </a:r>
            <a:r>
              <a:rPr b="1" sz="6000" i="1" lang="en-US">
                <a:solidFill>
                  <a:srgbClr val="000000"/>
                </a:solidFill>
              </a:rPr>
              <a:t>e</a:t>
            </a:r>
            <a:r>
              <a:rPr b="1" sz="6000" i="1" lang="en-US">
                <a:solidFill>
                  <a:srgbClr val="000000"/>
                </a:solidFill>
              </a:rPr>
              <a:t>ct</a:t>
            </a:r>
            <a:r>
              <a:rPr b="1" sz="6000" i="1" lang="en-US">
                <a:solidFill>
                  <a:srgbClr val="000000"/>
                </a:solidFill>
              </a:rPr>
              <a:t>-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P</a:t>
            </a:r>
            <a:r>
              <a:rPr b="1" sz="6000" i="1" lang="en-US">
                <a:solidFill>
                  <a:srgbClr val="000000"/>
                </a:solidFill>
              </a:rPr>
              <a:t>h</a:t>
            </a:r>
            <a:r>
              <a:rPr b="1" sz="6000" i="1" lang="en-US">
                <a:solidFill>
                  <a:srgbClr val="000000"/>
                </a:solidFill>
              </a:rPr>
              <a:t>y</a:t>
            </a:r>
            <a:r>
              <a:rPr b="1" sz="6000" i="1" lang="en-US">
                <a:solidFill>
                  <a:srgbClr val="000000"/>
                </a:solidFill>
              </a:rPr>
              <a:t>sics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endParaRPr sz="2800" lang="en-US">
              <a:solidFill>
                <a:srgbClr val="000000"/>
              </a:solidFill>
            </a:endParaRPr>
          </a:p>
          <a:p>
            <a:endParaRPr sz="2800" lang="en-US">
              <a:solidFill>
                <a:srgbClr val="000000"/>
              </a:solidFill>
            </a:endParaRPr>
          </a:p>
          <a:p>
            <a:r>
              <a:rPr b="1" sz="6000" i="1" lang="en-US">
                <a:solidFill>
                  <a:srgbClr val="000000"/>
                </a:solidFill>
              </a:rPr>
              <a:t>T</a:t>
            </a:r>
            <a:r>
              <a:rPr b="1" sz="6000" i="1" lang="en-US">
                <a:solidFill>
                  <a:srgbClr val="000000"/>
                </a:solidFill>
              </a:rPr>
              <a:t>o</a:t>
            </a:r>
            <a:r>
              <a:rPr b="1" sz="6000" i="1" lang="en-US">
                <a:solidFill>
                  <a:srgbClr val="000000"/>
                </a:solidFill>
              </a:rPr>
              <a:t>p</a:t>
            </a:r>
            <a:r>
              <a:rPr b="1" sz="6000" i="1" lang="en-US">
                <a:solidFill>
                  <a:srgbClr val="000000"/>
                </a:solidFill>
              </a:rPr>
              <a:t>i</a:t>
            </a:r>
            <a:r>
              <a:rPr b="1" sz="6000" i="1" lang="en-US">
                <a:solidFill>
                  <a:srgbClr val="000000"/>
                </a:solidFill>
              </a:rPr>
              <a:t>c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-K</a:t>
            </a:r>
            <a:r>
              <a:rPr b="1" sz="6000" i="1" lang="en-US">
                <a:solidFill>
                  <a:srgbClr val="000000"/>
                </a:solidFill>
              </a:rPr>
              <a:t>e</a:t>
            </a:r>
            <a:r>
              <a:rPr b="1" sz="6000" i="1" lang="en-US">
                <a:solidFill>
                  <a:srgbClr val="000000"/>
                </a:solidFill>
              </a:rPr>
              <a:t>p</a:t>
            </a:r>
            <a:r>
              <a:rPr b="1" sz="6000" i="1" lang="en-US">
                <a:solidFill>
                  <a:srgbClr val="000000"/>
                </a:solidFill>
              </a:rPr>
              <a:t>l</a:t>
            </a:r>
            <a:r>
              <a:rPr b="1" sz="6000" i="1" lang="en-US">
                <a:solidFill>
                  <a:srgbClr val="000000"/>
                </a:solidFill>
              </a:rPr>
              <a:t>e</a:t>
            </a:r>
            <a:r>
              <a:rPr b="1" sz="6000" i="1" lang="en-US">
                <a:solidFill>
                  <a:srgbClr val="000000"/>
                </a:solidFill>
              </a:rPr>
              <a:t>r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's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r>
              <a:rPr b="1" sz="6000" i="1" lang="en-US">
                <a:solidFill>
                  <a:srgbClr val="000000"/>
                </a:solidFill>
              </a:rPr>
              <a:t>L</a:t>
            </a:r>
            <a:r>
              <a:rPr b="1" sz="6000" i="1" lang="en-US">
                <a:solidFill>
                  <a:srgbClr val="000000"/>
                </a:solidFill>
              </a:rPr>
              <a:t>a</a:t>
            </a:r>
            <a:r>
              <a:rPr b="1" sz="6000" i="1" lang="en-US">
                <a:solidFill>
                  <a:srgbClr val="000000"/>
                </a:solidFill>
              </a:rPr>
              <a:t>w</a:t>
            </a:r>
            <a:r>
              <a:rPr b="1" sz="6000" i="1" lang="en-US">
                <a:solidFill>
                  <a:srgbClr val="000000"/>
                </a:solidFill>
              </a:rPr>
              <a:t> 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lang="en-US"/>
              <a:t>I</a:t>
            </a:r>
            <a:r>
              <a:rPr b="1" lang="en-US"/>
              <a:t>n</a:t>
            </a:r>
            <a:r>
              <a:rPr b="1" lang="en-US"/>
              <a:t>t</a:t>
            </a:r>
            <a:r>
              <a:rPr b="1" lang="en-US"/>
              <a:t>r</a:t>
            </a:r>
            <a:r>
              <a:rPr b="1" lang="en-US"/>
              <a:t>o</a:t>
            </a:r>
            <a:r>
              <a:rPr b="1" lang="en-US"/>
              <a:t>d</a:t>
            </a:r>
            <a:r>
              <a:rPr b="1" lang="en-US"/>
              <a:t>u</a:t>
            </a:r>
            <a:r>
              <a:rPr b="1" lang="en-US"/>
              <a:t>ction</a:t>
            </a:r>
            <a:r>
              <a:rPr b="1" lang="en-US"/>
              <a:t> (</a:t>
            </a:r>
            <a:r>
              <a:rPr b="1" lang="en-US"/>
              <a:t>भ</a:t>
            </a:r>
            <a:r>
              <a:rPr b="1" lang="en-US"/>
              <a:t>ू</a:t>
            </a:r>
            <a:r>
              <a:rPr b="1" lang="en-US"/>
              <a:t>मिका</a:t>
            </a:r>
            <a:r>
              <a:rPr b="1" lang="en-US"/>
              <a:t>)</a:t>
            </a:r>
            <a:r>
              <a:rPr b="1" lang="en-US"/>
              <a:t>-</a:t>
            </a:r>
            <a:endParaRPr lang="en-US"/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25065" b="25065"/>
          <a:stretch>
            <a:fillRect/>
          </a:stretch>
        </p:blipFill>
        <p:spPr/>
      </p:pic>
      <p:sp>
        <p:nvSpPr>
          <p:cNvPr id="1048650" name="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0000" lnSpcReduction="20000"/>
          </a:bodyPr>
          <a:p>
            <a:r>
              <a:rPr sz="2000" lang="en-US"/>
              <a:t>स</a:t>
            </a:r>
            <a:r>
              <a:rPr sz="2000" lang="en-US"/>
              <a:t>न</a:t>
            </a:r>
            <a:r>
              <a:rPr sz="2000" lang="en-US"/>
              <a:t>्</a:t>
            </a:r>
            <a:r>
              <a:rPr sz="2000" lang="en-US"/>
              <a:t> </a:t>
            </a:r>
            <a:r>
              <a:rPr sz="2000" lang="en-US"/>
              <a:t>1</a:t>
            </a:r>
            <a:r>
              <a:rPr sz="2000" lang="en-US"/>
              <a:t>5</a:t>
            </a:r>
            <a:r>
              <a:rPr sz="2000" lang="en-US"/>
              <a:t>4</a:t>
            </a:r>
            <a:r>
              <a:rPr sz="2000" lang="en-US"/>
              <a:t>3</a:t>
            </a:r>
            <a:r>
              <a:rPr sz="2000" lang="en-US"/>
              <a:t> </a:t>
            </a:r>
            <a:r>
              <a:rPr sz="2000" lang="en-US"/>
              <a:t>म</a:t>
            </a:r>
            <a:r>
              <a:rPr sz="2000" lang="en-US"/>
              <a:t>े</a:t>
            </a:r>
            <a:r>
              <a:rPr sz="2000" lang="en-US"/>
              <a:t>ं</a:t>
            </a:r>
            <a:r>
              <a:rPr sz="2000" lang="en-US"/>
              <a:t> </a:t>
            </a:r>
            <a:r>
              <a:rPr sz="2000" lang="en-US"/>
              <a:t>प</a:t>
            </a:r>
            <a:r>
              <a:rPr sz="2000" lang="en-US"/>
              <a:t>ो</a:t>
            </a:r>
            <a:r>
              <a:rPr sz="2000" lang="en-US"/>
              <a:t>ल</a:t>
            </a:r>
            <a:r>
              <a:rPr sz="2000" lang="en-US"/>
              <a:t>ै</a:t>
            </a:r>
            <a:r>
              <a:rPr sz="2000" lang="en-US"/>
              <a:t>ं</a:t>
            </a:r>
            <a:r>
              <a:rPr sz="2000" lang="en-US"/>
              <a:t>ड</a:t>
            </a:r>
            <a:r>
              <a:rPr sz="2000" lang="en-US"/>
              <a:t> </a:t>
            </a:r>
            <a:r>
              <a:rPr sz="2000" lang="en-US"/>
              <a:t>क</a:t>
            </a:r>
            <a:r>
              <a:rPr sz="2000" lang="en-US"/>
              <a:t>े</a:t>
            </a:r>
            <a:r>
              <a:rPr sz="2000" lang="en-US"/>
              <a:t> </a:t>
            </a:r>
            <a:r>
              <a:rPr sz="2000" lang="en-US"/>
              <a:t>ख</a:t>
            </a:r>
            <a:r>
              <a:rPr sz="2000" lang="en-US"/>
              <a:t>ग</a:t>
            </a:r>
            <a:r>
              <a:rPr sz="2000" lang="en-US"/>
              <a:t>ो</a:t>
            </a:r>
            <a:r>
              <a:rPr sz="2000" lang="en-US"/>
              <a:t>ल</a:t>
            </a:r>
            <a:r>
              <a:rPr sz="2000" lang="en-US"/>
              <a:t> </a:t>
            </a:r>
            <a:r>
              <a:rPr sz="2000" lang="en-US"/>
              <a:t>व</a:t>
            </a:r>
            <a:r>
              <a:rPr sz="2000" lang="en-US"/>
              <a:t>ि</a:t>
            </a:r>
            <a:r>
              <a:rPr sz="2000" lang="en-US"/>
              <a:t>ज्ञानी</a:t>
            </a:r>
            <a:r>
              <a:rPr sz="2000" lang="en-US"/>
              <a:t> </a:t>
            </a:r>
            <a:r>
              <a:rPr b="1" sz="2000" lang="en-US"/>
              <a:t>न</a:t>
            </a:r>
            <a:r>
              <a:rPr b="1" sz="2000" lang="en-US"/>
              <a:t>ि</a:t>
            </a:r>
            <a:r>
              <a:rPr b="1" sz="2000" lang="en-US"/>
              <a:t>क</a:t>
            </a:r>
            <a:r>
              <a:rPr b="1" sz="2000" lang="en-US"/>
              <a:t>ो</a:t>
            </a:r>
            <a:r>
              <a:rPr b="1" sz="2000" lang="en-US"/>
              <a:t>ल</a:t>
            </a:r>
            <a:r>
              <a:rPr b="1" sz="2000" lang="en-US"/>
              <a:t>स</a:t>
            </a:r>
            <a:r>
              <a:rPr b="1" sz="2000" lang="en-US"/>
              <a:t> </a:t>
            </a:r>
            <a:r>
              <a:rPr b="1" sz="2000" lang="en-US"/>
              <a:t>क</a:t>
            </a:r>
            <a:r>
              <a:rPr b="1" sz="2000" lang="en-US"/>
              <a:t>ो</a:t>
            </a:r>
            <a:r>
              <a:rPr b="1" sz="2000" lang="en-US"/>
              <a:t>प</a:t>
            </a:r>
            <a:r>
              <a:rPr b="1" sz="2000" lang="en-US"/>
              <a:t>र</a:t>
            </a:r>
            <a:r>
              <a:rPr b="1" sz="2000" lang="en-US"/>
              <a:t>न</a:t>
            </a:r>
            <a:r>
              <a:rPr b="1" sz="2000" lang="en-US"/>
              <a:t>ि</a:t>
            </a:r>
            <a:r>
              <a:rPr b="1" sz="2000" lang="en-US"/>
              <a:t>कस</a:t>
            </a:r>
            <a:r>
              <a:rPr b="1" sz="2000" lang="en-US"/>
              <a:t> </a:t>
            </a:r>
            <a:r>
              <a:rPr b="0" sz="2000" lang="en-US"/>
              <a:t>(</a:t>
            </a:r>
            <a:r>
              <a:rPr b="0" sz="2000" lang="en-US"/>
              <a:t>1</a:t>
            </a:r>
            <a:r>
              <a:rPr b="0" sz="2000" lang="en-US"/>
              <a:t>4</a:t>
            </a:r>
            <a:r>
              <a:rPr b="0" sz="2000" lang="en-US"/>
              <a:t>7</a:t>
            </a:r>
            <a:r>
              <a:rPr b="0" sz="2000" lang="en-US"/>
              <a:t>3</a:t>
            </a:r>
            <a:r>
              <a:rPr b="0" sz="2000" lang="en-US"/>
              <a:t>-</a:t>
            </a:r>
            <a:r>
              <a:rPr b="0" sz="2000" lang="en-US"/>
              <a:t>1</a:t>
            </a:r>
            <a:r>
              <a:rPr b="0" sz="2000" lang="en-US"/>
              <a:t>5</a:t>
            </a:r>
            <a:r>
              <a:rPr b="0" sz="2000" lang="en-US"/>
              <a:t>4</a:t>
            </a:r>
            <a:r>
              <a:rPr b="0" sz="2000" lang="en-US"/>
              <a:t>3</a:t>
            </a:r>
            <a:r>
              <a:rPr b="0" sz="2000" lang="en-US"/>
              <a:t>,</a:t>
            </a:r>
            <a:r>
              <a:rPr b="0" sz="2000" lang="en-US"/>
              <a:t>)</a:t>
            </a:r>
            <a:r>
              <a:rPr b="0" sz="2000" lang="en-US"/>
              <a:t> </a:t>
            </a:r>
            <a:r>
              <a:rPr b="0" sz="2000" lang="en-US"/>
              <a:t>न</a:t>
            </a:r>
            <a:r>
              <a:rPr b="0" sz="2000" lang="en-US"/>
              <a:t>े</a:t>
            </a:r>
            <a:r>
              <a:rPr b="0" sz="2000" lang="en-US"/>
              <a:t> </a:t>
            </a:r>
            <a:r>
              <a:rPr b="0" sz="2000" lang="en-US"/>
              <a:t>स</a:t>
            </a:r>
            <a:r>
              <a:rPr b="0" sz="2000" lang="en-US"/>
              <a:t>ू</a:t>
            </a:r>
            <a:r>
              <a:rPr b="0" sz="2000" lang="en-US"/>
              <a:t>र</a:t>
            </a:r>
            <a:r>
              <a:rPr b="0" sz="2000" lang="en-US"/>
              <a:t>्</a:t>
            </a:r>
            <a:r>
              <a:rPr b="0" sz="2000" lang="en-US"/>
              <a:t>य</a:t>
            </a:r>
            <a:r>
              <a:rPr b="0" sz="2000" lang="en-US"/>
              <a:t> </a:t>
            </a:r>
            <a:r>
              <a:rPr b="0" sz="2000" lang="en-US"/>
              <a:t>क</a:t>
            </a:r>
            <a:r>
              <a:rPr b="0" sz="2000" lang="en-US"/>
              <a:t>े</a:t>
            </a:r>
            <a:r>
              <a:rPr b="0" sz="2000" lang="en-US"/>
              <a:t>न</a:t>
            </a:r>
            <a:r>
              <a:rPr b="0" sz="2000" lang="en-US"/>
              <a:t>्</a:t>
            </a:r>
            <a:r>
              <a:rPr b="0" sz="2000" lang="en-US"/>
              <a:t>द्र</a:t>
            </a:r>
            <a:r>
              <a:rPr b="0" sz="2000" lang="en-US"/>
              <a:t>ीय</a:t>
            </a:r>
            <a:r>
              <a:rPr b="0" sz="2000" lang="en-US"/>
              <a:t> </a:t>
            </a:r>
            <a:r>
              <a:rPr b="0" sz="2000" lang="en-US"/>
              <a:t>स</a:t>
            </a:r>
            <a:r>
              <a:rPr b="0" sz="2000" lang="en-US"/>
              <a:t>ि</a:t>
            </a:r>
            <a:r>
              <a:rPr b="0" sz="2000" lang="en-US"/>
              <a:t>ध</a:t>
            </a:r>
            <a:r>
              <a:rPr b="0" sz="2000" lang="en-US"/>
              <a:t>्</a:t>
            </a:r>
            <a:r>
              <a:rPr b="0" sz="2000" lang="en-US"/>
              <a:t>द</a:t>
            </a:r>
            <a:r>
              <a:rPr b="0" sz="2000" lang="en-US"/>
              <a:t>ा</a:t>
            </a:r>
            <a:r>
              <a:rPr b="0" sz="2000" lang="en-US"/>
              <a:t>ंत</a:t>
            </a:r>
            <a:r>
              <a:rPr b="0" sz="2000" lang="en-US"/>
              <a:t> </a:t>
            </a:r>
            <a:r>
              <a:rPr b="0" sz="2000" lang="en-US"/>
              <a:t>क</a:t>
            </a:r>
            <a:r>
              <a:rPr b="0" sz="2000" lang="en-US"/>
              <a:t>ा</a:t>
            </a:r>
            <a:r>
              <a:rPr b="0" sz="2000" lang="en-US"/>
              <a:t> </a:t>
            </a:r>
            <a:r>
              <a:rPr b="0" sz="2000" lang="en-US"/>
              <a:t>प्रतिपादन</a:t>
            </a:r>
            <a:r>
              <a:rPr b="0" sz="2000" lang="en-US"/>
              <a:t> किया</a:t>
            </a:r>
            <a:r>
              <a:rPr b="0" sz="2000" lang="en-US"/>
              <a:t> जिसके</a:t>
            </a:r>
            <a:r>
              <a:rPr b="0" sz="2000" lang="en-US"/>
              <a:t> अनुसार</a:t>
            </a:r>
            <a:r>
              <a:rPr b="0" sz="2000" lang="en-US"/>
              <a:t> सूर्य</a:t>
            </a:r>
            <a:r>
              <a:rPr b="0" sz="2000" lang="en-US"/>
              <a:t> स्थि</a:t>
            </a:r>
            <a:r>
              <a:rPr b="0" sz="2000" lang="en-US"/>
              <a:t>र</a:t>
            </a:r>
            <a:r>
              <a:rPr b="0" sz="2000" lang="en-US"/>
              <a:t> </a:t>
            </a:r>
            <a:r>
              <a:rPr b="0" sz="2000" lang="en-US"/>
              <a:t>है</a:t>
            </a:r>
            <a:r>
              <a:rPr b="0" sz="2000" lang="en-US"/>
              <a:t> और</a:t>
            </a:r>
            <a:r>
              <a:rPr b="0" sz="2000" lang="en-US"/>
              <a:t> सभी</a:t>
            </a:r>
            <a:r>
              <a:rPr b="0" sz="2000" lang="en-US"/>
              <a:t> ग्रह उसके</a:t>
            </a:r>
            <a:r>
              <a:rPr b="0" sz="2000" lang="en-US"/>
              <a:t> चारों</a:t>
            </a:r>
            <a:r>
              <a:rPr b="0" sz="2000" lang="en-US"/>
              <a:t> ओर</a:t>
            </a:r>
            <a:r>
              <a:rPr b="0" sz="2000" lang="en-US"/>
              <a:t> परिक्रमा</a:t>
            </a:r>
            <a:r>
              <a:rPr b="0" sz="2000" lang="en-US"/>
              <a:t> करते</a:t>
            </a:r>
            <a:r>
              <a:rPr b="0" sz="2000" lang="en-US"/>
              <a:t> हैं</a:t>
            </a:r>
            <a:r>
              <a:rPr b="0" sz="2000" lang="en-US"/>
              <a:t>।</a:t>
            </a:r>
            <a:r>
              <a:rPr b="0" sz="2000" lang="en-US"/>
              <a:t> आगे</a:t>
            </a:r>
            <a:r>
              <a:rPr b="0" sz="2000" lang="en-US"/>
              <a:t> च</a:t>
            </a:r>
            <a:r>
              <a:rPr b="0" sz="2000" lang="en-US"/>
              <a:t>ल</a:t>
            </a:r>
            <a:r>
              <a:rPr b="0" sz="2000" lang="en-US"/>
              <a:t>कर</a:t>
            </a:r>
            <a:r>
              <a:rPr b="0" sz="2000" lang="en-US"/>
              <a:t> इटली</a:t>
            </a:r>
            <a:r>
              <a:rPr b="0" sz="2000" lang="en-US"/>
              <a:t> </a:t>
            </a:r>
            <a:r>
              <a:rPr b="0" sz="2000" lang="en-US"/>
              <a:t>के</a:t>
            </a:r>
            <a:r>
              <a:rPr b="0" sz="2000" lang="en-US"/>
              <a:t> वैज्ञानिक</a:t>
            </a:r>
            <a:r>
              <a:rPr b="0" sz="2000" lang="en-US"/>
              <a:t> गैलीलियो</a:t>
            </a:r>
            <a:r>
              <a:rPr b="0" sz="2000" lang="en-US"/>
              <a:t> </a:t>
            </a:r>
            <a:r>
              <a:rPr b="0" sz="2000" lang="en-US"/>
              <a:t>(</a:t>
            </a:r>
            <a:r>
              <a:rPr b="0" sz="2000" lang="en-US"/>
              <a:t>1</a:t>
            </a:r>
            <a:r>
              <a:rPr b="0" sz="2000" lang="en-US"/>
              <a:t>5</a:t>
            </a:r>
            <a:r>
              <a:rPr b="0" sz="2000" lang="en-US"/>
              <a:t>6</a:t>
            </a:r>
            <a:r>
              <a:rPr b="0" sz="2000" lang="en-US"/>
              <a:t>4</a:t>
            </a:r>
            <a:r>
              <a:rPr b="0" sz="2000" lang="en-US"/>
              <a:t>-</a:t>
            </a:r>
            <a:r>
              <a:rPr b="0" sz="2000" lang="en-US"/>
              <a:t>1</a:t>
            </a:r>
            <a:r>
              <a:rPr b="0" sz="2000" lang="en-US"/>
              <a:t>6</a:t>
            </a:r>
            <a:r>
              <a:rPr b="0" sz="2000" lang="en-US"/>
              <a:t>4</a:t>
            </a:r>
            <a:r>
              <a:rPr b="0" sz="2000" lang="en-US"/>
              <a:t>2</a:t>
            </a:r>
            <a:r>
              <a:rPr b="0" sz="2000" lang="en-US"/>
              <a:t>,</a:t>
            </a:r>
            <a:r>
              <a:rPr b="0" sz="2000" lang="en-US"/>
              <a:t>)</a:t>
            </a:r>
            <a:r>
              <a:rPr b="0" sz="2000" lang="en-US"/>
              <a:t> ने</a:t>
            </a:r>
            <a:r>
              <a:rPr b="0" sz="2000" lang="en-US"/>
              <a:t> इसका</a:t>
            </a:r>
            <a:r>
              <a:rPr b="0" sz="2000" lang="en-US"/>
              <a:t> अनुमोदन</a:t>
            </a:r>
            <a:r>
              <a:rPr b="0" sz="2000" lang="en-US"/>
              <a:t> किया</a:t>
            </a:r>
            <a:r>
              <a:rPr b="0" sz="2000" lang="en-US"/>
              <a:t>।</a:t>
            </a:r>
            <a:r>
              <a:rPr b="0" sz="2000" lang="en-US"/>
              <a:t> इंग्लैंड</a:t>
            </a:r>
            <a:r>
              <a:rPr b="0" sz="2000" lang="en-US"/>
              <a:t> के</a:t>
            </a:r>
            <a:r>
              <a:rPr b="0" sz="2000" lang="en-US"/>
              <a:t> वैज्ञानिक</a:t>
            </a:r>
            <a:r>
              <a:rPr b="0" sz="2000" lang="en-US"/>
              <a:t> सर</a:t>
            </a:r>
            <a:r>
              <a:rPr b="0" sz="2000" lang="en-US"/>
              <a:t> आइज़क</a:t>
            </a:r>
            <a:r>
              <a:rPr b="0" sz="2000" lang="en-US"/>
              <a:t> न्यूटन</a:t>
            </a:r>
            <a:r>
              <a:rPr b="0" sz="2000" lang="en-US"/>
              <a:t> </a:t>
            </a:r>
            <a:r>
              <a:rPr b="0" sz="2000" lang="en-US"/>
              <a:t>ने</a:t>
            </a:r>
            <a:r>
              <a:rPr b="0" sz="2000" lang="en-US"/>
              <a:t> इन</a:t>
            </a:r>
            <a:r>
              <a:rPr b="0" sz="2000" lang="en-US"/>
              <a:t> के</a:t>
            </a:r>
            <a:r>
              <a:rPr b="0" sz="2000" lang="en-US"/>
              <a:t> </a:t>
            </a:r>
            <a:r>
              <a:rPr b="0" sz="2000" lang="en-US"/>
              <a:t>कार्य</a:t>
            </a:r>
            <a:r>
              <a:rPr b="0" sz="2000" lang="en-US"/>
              <a:t> को</a:t>
            </a:r>
            <a:r>
              <a:rPr b="0" sz="2000" lang="en-US"/>
              <a:t> आगे</a:t>
            </a:r>
            <a:r>
              <a:rPr b="0" sz="2000" lang="en-US"/>
              <a:t> बढ़ाया</a:t>
            </a:r>
            <a:r>
              <a:rPr b="0" sz="2000" lang="en-US"/>
              <a:t> और</a:t>
            </a:r>
            <a:r>
              <a:rPr b="0" sz="2000" lang="en-US"/>
              <a:t> सन</a:t>
            </a:r>
            <a:r>
              <a:rPr b="0" sz="2000" lang="en-US"/>
              <a:t>्</a:t>
            </a:r>
            <a:r>
              <a:rPr b="0" sz="2000" lang="en-US"/>
              <a:t> </a:t>
            </a:r>
            <a:r>
              <a:rPr b="0" sz="2000" lang="en-US"/>
              <a:t>1</a:t>
            </a:r>
            <a:r>
              <a:rPr b="0" sz="2000" lang="en-US"/>
              <a:t>6</a:t>
            </a:r>
            <a:r>
              <a:rPr b="0" sz="2000" lang="en-US"/>
              <a:t>8</a:t>
            </a:r>
            <a:r>
              <a:rPr b="0" sz="2000" lang="en-US"/>
              <a:t>7</a:t>
            </a:r>
            <a:r>
              <a:rPr b="0" sz="2000" lang="en-US"/>
              <a:t> म</a:t>
            </a:r>
            <a:r>
              <a:rPr b="0" sz="2000" lang="en-US"/>
              <a:t>ें</a:t>
            </a:r>
            <a:r>
              <a:rPr b="0" sz="2000" lang="en-US"/>
              <a:t> </a:t>
            </a:r>
            <a:r>
              <a:rPr b="0" sz="2000" lang="en-US"/>
              <a:t>सार्वत्रिक</a:t>
            </a:r>
            <a:r>
              <a:rPr b="0" sz="2000" lang="en-US"/>
              <a:t> गुरुत्वाकर्षण</a:t>
            </a:r>
            <a:r>
              <a:rPr b="0" sz="2000" lang="en-US"/>
              <a:t> नियम</a:t>
            </a:r>
            <a:r>
              <a:rPr b="0" sz="2000" lang="en-US"/>
              <a:t> प्रतिपादित</a:t>
            </a:r>
            <a:r>
              <a:rPr b="0" sz="2000" lang="en-US"/>
              <a:t> किया</a:t>
            </a:r>
            <a:r>
              <a:rPr b="0" sz="2000" lang="en-US"/>
              <a:t>।</a:t>
            </a:r>
            <a:endParaRPr sz="28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lang="en-US"/>
              <a:t>ग्रहों की गति</a:t>
            </a:r>
            <a:r>
              <a:rPr b="1" lang="en-US"/>
              <a:t> संबंधित</a:t>
            </a:r>
            <a:r>
              <a:rPr b="1" lang="en-US"/>
              <a:t> केप्लर</a:t>
            </a:r>
            <a:r>
              <a:rPr b="1" lang="en-US"/>
              <a:t> के नियम</a:t>
            </a:r>
            <a:r>
              <a:rPr b="1" lang="en-US"/>
              <a:t> (</a:t>
            </a:r>
            <a:r>
              <a:rPr b="1" lang="en-US"/>
              <a:t>Kepler's law</a:t>
            </a:r>
            <a:r>
              <a:rPr b="1" lang="en-US"/>
              <a:t> of</a:t>
            </a:r>
            <a:r>
              <a:rPr b="1" lang="en-US"/>
              <a:t> </a:t>
            </a:r>
            <a:r>
              <a:rPr b="1" lang="en-US"/>
              <a:t>P</a:t>
            </a:r>
            <a:r>
              <a:rPr b="1" lang="en-US"/>
              <a:t>l</a:t>
            </a:r>
            <a:r>
              <a:rPr b="1" lang="en-US"/>
              <a:t>a</a:t>
            </a:r>
            <a:r>
              <a:rPr b="1" lang="en-US"/>
              <a:t>n</a:t>
            </a:r>
            <a:r>
              <a:rPr b="1" lang="en-US"/>
              <a:t>e</a:t>
            </a:r>
            <a:r>
              <a:rPr b="1" lang="en-US"/>
              <a:t>t</a:t>
            </a:r>
            <a:r>
              <a:rPr b="1" lang="en-US"/>
              <a:t>a</a:t>
            </a:r>
            <a:r>
              <a:rPr b="1" lang="en-US"/>
              <a:t>r</a:t>
            </a:r>
            <a:r>
              <a:rPr b="1" lang="en-US"/>
              <a:t>y</a:t>
            </a:r>
            <a:r>
              <a:rPr b="1" lang="en-US"/>
              <a:t> </a:t>
            </a:r>
            <a:r>
              <a:rPr b="1" lang="en-US"/>
              <a:t>m</a:t>
            </a:r>
            <a:r>
              <a:rPr b="1" lang="en-US"/>
              <a:t>o</a:t>
            </a:r>
            <a:r>
              <a:rPr b="1" lang="en-US"/>
              <a:t>t</a:t>
            </a:r>
            <a:r>
              <a:rPr b="1" lang="en-US"/>
              <a:t>i</a:t>
            </a:r>
            <a:r>
              <a:rPr b="1" lang="en-US"/>
              <a:t>on</a:t>
            </a:r>
            <a:r>
              <a:rPr b="1" lang="en-US"/>
              <a:t>)</a:t>
            </a:r>
            <a:endParaRPr lang="en-US"/>
          </a:p>
        </p:txBody>
      </p:sp>
      <p:sp>
        <p:nvSpPr>
          <p:cNvPr id="1048657" name=""/>
          <p:cNvSpPr>
            <a:spLocks noGrp="1"/>
          </p:cNvSpPr>
          <p:nvPr>
            <p:ph idx="1"/>
          </p:nvPr>
        </p:nvSpPr>
        <p:spPr>
          <a:xfrm>
            <a:off x="252635" y="1825625"/>
            <a:ext cx="8847871" cy="4351338"/>
          </a:xfrm>
        </p:spPr>
        <p:txBody>
          <a:bodyPr>
            <a:normAutofit fontScale="96429" lnSpcReduction="20000"/>
          </a:bodyPr>
          <a:p>
            <a:r>
              <a:rPr lang="en-US"/>
              <a:t>जो</a:t>
            </a:r>
            <a:r>
              <a:rPr lang="en-US"/>
              <a:t> पिंड</a:t>
            </a:r>
            <a:r>
              <a:rPr lang="en-US"/>
              <a:t> सूर्य</a:t>
            </a:r>
            <a:r>
              <a:rPr lang="en-US"/>
              <a:t> की</a:t>
            </a:r>
            <a:r>
              <a:rPr lang="en-US"/>
              <a:t> परिक्रमा</a:t>
            </a:r>
            <a:r>
              <a:rPr lang="en-US"/>
              <a:t> करते</a:t>
            </a:r>
            <a:r>
              <a:rPr lang="en-US"/>
              <a:t> हैं</a:t>
            </a:r>
            <a:r>
              <a:rPr lang="en-US"/>
              <a:t> उन्हें</a:t>
            </a:r>
            <a:r>
              <a:rPr lang="en-US"/>
              <a:t> गृह</a:t>
            </a:r>
            <a:r>
              <a:rPr lang="en-US"/>
              <a:t> </a:t>
            </a:r>
            <a:r>
              <a:rPr lang="en-US"/>
              <a:t>(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)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ह</a:t>
            </a:r>
            <a:r>
              <a:rPr lang="en-US"/>
              <a:t>त</a:t>
            </a:r>
            <a:r>
              <a:rPr lang="en-US"/>
              <a:t>े</a:t>
            </a:r>
            <a:r>
              <a:rPr lang="en-US"/>
              <a:t> </a:t>
            </a:r>
            <a:r>
              <a:rPr lang="en-US"/>
              <a:t>ह</a:t>
            </a:r>
            <a:r>
              <a:rPr lang="en-US"/>
              <a:t>ै</a:t>
            </a:r>
            <a:r>
              <a:rPr lang="en-US"/>
              <a:t>ं </a:t>
            </a:r>
            <a:r>
              <a:rPr lang="en-US"/>
              <a:t>।</a:t>
            </a:r>
            <a:r>
              <a:rPr lang="en-US"/>
              <a:t> सूर्य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े</a:t>
            </a:r>
            <a:r>
              <a:rPr lang="en-US"/>
              <a:t> </a:t>
            </a:r>
            <a:r>
              <a:rPr lang="en-US"/>
              <a:t>बढ़ती </a:t>
            </a:r>
            <a:r>
              <a:rPr lang="en-US"/>
              <a:t>द</a:t>
            </a:r>
            <a:r>
              <a:rPr lang="en-US"/>
              <a:t>ू</a:t>
            </a:r>
            <a:r>
              <a:rPr lang="en-US"/>
              <a:t>र</a:t>
            </a:r>
            <a:r>
              <a:rPr lang="en-US"/>
              <a:t>ी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े</a:t>
            </a:r>
            <a:r>
              <a:rPr lang="en-US"/>
              <a:t> </a:t>
            </a:r>
            <a:r>
              <a:rPr lang="en-US"/>
              <a:t>क्र</a:t>
            </a:r>
            <a:r>
              <a:rPr lang="en-US"/>
              <a:t>म</a:t>
            </a:r>
            <a:r>
              <a:rPr lang="en-US"/>
              <a:t> </a:t>
            </a:r>
            <a:r>
              <a:rPr lang="en-US"/>
              <a:t>म</a:t>
            </a:r>
            <a:r>
              <a:rPr lang="en-US"/>
              <a:t>े</a:t>
            </a:r>
            <a:r>
              <a:rPr lang="en-US"/>
              <a:t>ं</a:t>
            </a:r>
            <a:r>
              <a:rPr lang="en-US"/>
              <a:t> </a:t>
            </a:r>
            <a:r>
              <a:rPr lang="en-US"/>
              <a:t>उ</a:t>
            </a:r>
            <a:r>
              <a:rPr lang="en-US"/>
              <a:t>न</a:t>
            </a:r>
            <a:r>
              <a:rPr lang="en-US"/>
              <a:t>क</a:t>
            </a:r>
            <a:r>
              <a:rPr lang="en-US"/>
              <a:t>े</a:t>
            </a:r>
            <a:r>
              <a:rPr lang="en-US"/>
              <a:t> </a:t>
            </a:r>
            <a:r>
              <a:rPr lang="en-US"/>
              <a:t>न</a:t>
            </a:r>
            <a:r>
              <a:rPr lang="en-US"/>
              <a:t>ाम</a:t>
            </a:r>
            <a:r>
              <a:rPr lang="en-US"/>
              <a:t> </a:t>
            </a:r>
            <a:r>
              <a:rPr lang="en-US"/>
              <a:t>ह</a:t>
            </a:r>
            <a:r>
              <a:rPr lang="en-US"/>
              <a:t>ै</a:t>
            </a:r>
            <a:r>
              <a:rPr lang="en-US"/>
              <a:t> </a:t>
            </a:r>
            <a:r>
              <a:rPr lang="en-US"/>
              <a:t>-ब</a:t>
            </a:r>
            <a:r>
              <a:rPr lang="en-US"/>
              <a:t>ु</a:t>
            </a:r>
            <a:r>
              <a:rPr lang="en-US"/>
              <a:t>ध</a:t>
            </a:r>
            <a:r>
              <a:rPr lang="en-US"/>
              <a:t> </a:t>
            </a:r>
            <a:r>
              <a:rPr lang="en-US"/>
              <a:t>,</a:t>
            </a:r>
            <a:r>
              <a:rPr lang="en-US"/>
              <a:t>श</a:t>
            </a:r>
            <a:r>
              <a:rPr lang="en-US"/>
              <a:t>ु</a:t>
            </a:r>
            <a:r>
              <a:rPr lang="en-US"/>
              <a:t>क्र</a:t>
            </a:r>
            <a:r>
              <a:rPr lang="en-US"/>
              <a:t>,</a:t>
            </a:r>
            <a:r>
              <a:rPr lang="en-US"/>
              <a:t> पृथ्वी</a:t>
            </a:r>
            <a:r>
              <a:rPr lang="en-US"/>
              <a:t> </a:t>
            </a:r>
            <a:r>
              <a:rPr lang="en-US"/>
              <a:t>,</a:t>
            </a:r>
            <a:r>
              <a:rPr lang="en-US"/>
              <a:t> मंगल</a:t>
            </a:r>
            <a:r>
              <a:rPr lang="en-US"/>
              <a:t>,</a:t>
            </a:r>
            <a:r>
              <a:rPr lang="en-US"/>
              <a:t> बृहस्पति</a:t>
            </a:r>
            <a:r>
              <a:rPr lang="en-US"/>
              <a:t>,</a:t>
            </a:r>
            <a:r>
              <a:rPr lang="en-US"/>
              <a:t>श</a:t>
            </a:r>
            <a:r>
              <a:rPr lang="en-US"/>
              <a:t>न</a:t>
            </a:r>
            <a:r>
              <a:rPr lang="en-US"/>
              <a:t>ि</a:t>
            </a:r>
            <a:r>
              <a:rPr lang="en-US"/>
              <a:t> </a:t>
            </a:r>
            <a:r>
              <a:rPr lang="en-US"/>
              <a:t>,</a:t>
            </a:r>
            <a:r>
              <a:rPr lang="en-US"/>
              <a:t> यूरेनस</a:t>
            </a:r>
            <a:r>
              <a:rPr lang="en-US"/>
              <a:t> </a:t>
            </a:r>
            <a:r>
              <a:rPr lang="en-US"/>
              <a:t>,</a:t>
            </a:r>
            <a:r>
              <a:rPr lang="en-US"/>
              <a:t> नेप्च्यून</a:t>
            </a:r>
            <a:r>
              <a:rPr lang="en-US"/>
              <a:t> </a:t>
            </a:r>
            <a:r>
              <a:rPr lang="en-US"/>
              <a:t>,</a:t>
            </a:r>
            <a:r>
              <a:rPr lang="en-US"/>
              <a:t> और</a:t>
            </a:r>
            <a:r>
              <a:rPr lang="en-US"/>
              <a:t> </a:t>
            </a:r>
            <a:r>
              <a:rPr lang="en-US"/>
              <a:t>प</a:t>
            </a:r>
            <a:r>
              <a:rPr lang="en-US"/>
              <a:t>्</a:t>
            </a:r>
            <a:r>
              <a:rPr lang="en-US"/>
              <a:t>ल</a:t>
            </a:r>
            <a:r>
              <a:rPr lang="en-US"/>
              <a:t>ू</a:t>
            </a:r>
            <a:r>
              <a:rPr lang="en-US"/>
              <a:t>ट</a:t>
            </a:r>
            <a:r>
              <a:rPr lang="en-US"/>
              <a:t>ो</a:t>
            </a:r>
            <a:r>
              <a:rPr lang="en-US"/>
              <a:t> </a:t>
            </a:r>
            <a:r>
              <a:rPr lang="en-US"/>
              <a:t>।</a:t>
            </a:r>
            <a:r>
              <a:rPr lang="en-US"/>
              <a:t>2</a:t>
            </a:r>
            <a:r>
              <a:rPr lang="en-US"/>
              <a:t>4</a:t>
            </a:r>
            <a:r>
              <a:rPr lang="en-US"/>
              <a:t>अ</a:t>
            </a:r>
            <a:r>
              <a:rPr lang="en-US"/>
              <a:t>ग</a:t>
            </a:r>
            <a:r>
              <a:rPr lang="en-US"/>
              <a:t>स</a:t>
            </a:r>
            <a:r>
              <a:rPr lang="en-US"/>
              <a:t>्</a:t>
            </a:r>
            <a:r>
              <a:rPr lang="en-US"/>
              <a:t>त</a:t>
            </a:r>
            <a:r>
              <a:rPr lang="en-US"/>
              <a:t> </a:t>
            </a:r>
            <a:r>
              <a:rPr lang="en-US"/>
              <a:t>2</a:t>
            </a:r>
            <a:r>
              <a:rPr lang="en-US"/>
              <a:t>0</a:t>
            </a:r>
            <a:r>
              <a:rPr lang="en-US"/>
              <a:t>0</a:t>
            </a:r>
            <a:r>
              <a:rPr lang="en-US"/>
              <a:t>6</a:t>
            </a:r>
            <a:r>
              <a:rPr lang="en-US"/>
              <a:t>क</a:t>
            </a:r>
            <a:r>
              <a:rPr lang="en-US"/>
              <a:t>ो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च</a:t>
            </a:r>
            <a:r>
              <a:rPr lang="en-US"/>
              <a:t>ै</a:t>
            </a:r>
            <a:r>
              <a:rPr lang="en-US"/>
              <a:t>क</a:t>
            </a:r>
            <a:r>
              <a:rPr lang="en-US"/>
              <a:t> </a:t>
            </a:r>
            <a:r>
              <a:rPr lang="en-US"/>
              <a:t>ग</a:t>
            </a:r>
            <a:r>
              <a:rPr lang="en-US"/>
              <a:t>ण</a:t>
            </a:r>
            <a:r>
              <a:rPr lang="en-US"/>
              <a:t>तंत्र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े</a:t>
            </a:r>
            <a:r>
              <a:rPr lang="en-US"/>
              <a:t> </a:t>
            </a:r>
            <a:r>
              <a:rPr lang="en-US"/>
              <a:t>प्र</a:t>
            </a:r>
            <a:r>
              <a:rPr lang="en-US"/>
              <a:t>ा</a:t>
            </a:r>
            <a:r>
              <a:rPr lang="en-US"/>
              <a:t>ग</a:t>
            </a:r>
            <a:r>
              <a:rPr lang="en-US"/>
              <a:t> </a:t>
            </a:r>
            <a:r>
              <a:rPr lang="en-US"/>
              <a:t>श</a:t>
            </a:r>
            <a:r>
              <a:rPr lang="en-US"/>
              <a:t>ह</a:t>
            </a:r>
            <a:r>
              <a:rPr lang="en-US"/>
              <a:t>र</a:t>
            </a:r>
            <a:r>
              <a:rPr lang="en-US"/>
              <a:t> </a:t>
            </a:r>
            <a:r>
              <a:rPr lang="en-US"/>
              <a:t>म</a:t>
            </a:r>
            <a:r>
              <a:rPr lang="en-US"/>
              <a:t>े</a:t>
            </a:r>
            <a:r>
              <a:rPr lang="en-US"/>
              <a:t>ं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tional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cal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ी</a:t>
            </a:r>
            <a:r>
              <a:rPr lang="en-US"/>
              <a:t> </a:t>
            </a:r>
            <a:r>
              <a:rPr lang="en-US"/>
              <a:t>ब</a:t>
            </a:r>
            <a:r>
              <a:rPr lang="en-US"/>
              <a:t>ै</a:t>
            </a:r>
            <a:r>
              <a:rPr lang="en-US"/>
              <a:t>ठक</a:t>
            </a:r>
            <a:r>
              <a:rPr lang="en-US"/>
              <a:t> </a:t>
            </a:r>
            <a:r>
              <a:rPr lang="en-US"/>
              <a:t>आयोजित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ी</a:t>
            </a:r>
            <a:r>
              <a:rPr lang="en-US"/>
              <a:t> </a:t>
            </a:r>
            <a:r>
              <a:rPr lang="en-US"/>
              <a:t>गई</a:t>
            </a:r>
            <a:r>
              <a:rPr lang="en-US"/>
              <a:t> थी</a:t>
            </a:r>
            <a:r>
              <a:rPr lang="en-US"/>
              <a:t>,</a:t>
            </a:r>
            <a:r>
              <a:rPr lang="en-US"/>
              <a:t> जिसमें</a:t>
            </a:r>
            <a:r>
              <a:rPr lang="en-US"/>
              <a:t> </a:t>
            </a:r>
            <a:r>
              <a:rPr lang="en-US"/>
              <a:t>सौरमंडल</a:t>
            </a:r>
            <a:r>
              <a:rPr lang="en-US"/>
              <a:t> के</a:t>
            </a:r>
            <a:r>
              <a:rPr lang="en-US"/>
              <a:t> ग्रहों</a:t>
            </a:r>
            <a:r>
              <a:rPr lang="en-US"/>
              <a:t> की</a:t>
            </a:r>
            <a:r>
              <a:rPr lang="en-US"/>
              <a:t> नई</a:t>
            </a:r>
            <a:r>
              <a:rPr lang="en-US"/>
              <a:t> परिभाषा</a:t>
            </a:r>
            <a:r>
              <a:rPr lang="en-US"/>
              <a:t> दी</a:t>
            </a:r>
            <a:r>
              <a:rPr lang="en-US"/>
              <a:t> गई</a:t>
            </a:r>
            <a:r>
              <a:rPr lang="en-US"/>
              <a:t>।</a:t>
            </a:r>
            <a:r>
              <a:rPr lang="en-US"/>
              <a:t> इन</a:t>
            </a:r>
            <a:r>
              <a:rPr lang="en-US"/>
              <a:t> नई</a:t>
            </a:r>
            <a:r>
              <a:rPr lang="en-US"/>
              <a:t> परिभाषा</a:t>
            </a:r>
            <a:r>
              <a:rPr lang="en-US"/>
              <a:t> ओं के</a:t>
            </a:r>
            <a:r>
              <a:rPr lang="en-US"/>
              <a:t> अनुसार</a:t>
            </a:r>
            <a:r>
              <a:rPr lang="en-US"/>
              <a:t> </a:t>
            </a:r>
            <a:r>
              <a:rPr lang="en-US"/>
              <a:t>प्लूटो</a:t>
            </a:r>
            <a:r>
              <a:rPr lang="en-US"/>
              <a:t> अब एक</a:t>
            </a:r>
            <a:r>
              <a:rPr lang="en-US"/>
              <a:t> ग्रह नहीं</a:t>
            </a:r>
            <a:r>
              <a:rPr lang="en-US"/>
              <a:t> है</a:t>
            </a:r>
            <a:r>
              <a:rPr lang="en-US"/>
              <a:t> इस</a:t>
            </a:r>
            <a:r>
              <a:rPr lang="en-US"/>
              <a:t> प्रकार</a:t>
            </a:r>
            <a:r>
              <a:rPr lang="en-US"/>
              <a:t> अब</a:t>
            </a:r>
            <a:r>
              <a:rPr lang="en-US"/>
              <a:t> सौरमंडल में</a:t>
            </a:r>
            <a:r>
              <a:rPr lang="en-US"/>
              <a:t> ग्रहों की</a:t>
            </a:r>
            <a:r>
              <a:rPr lang="en-US"/>
              <a:t> संख्या</a:t>
            </a:r>
            <a:r>
              <a:rPr lang="en-US"/>
              <a:t> आठ है</a:t>
            </a:r>
            <a:r>
              <a:rPr lang="en-US"/>
              <a:t>,</a:t>
            </a:r>
            <a:r>
              <a:rPr lang="en-US"/>
              <a:t> न</a:t>
            </a:r>
            <a:r>
              <a:rPr lang="en-US"/>
              <a:t>ो</a:t>
            </a:r>
            <a:r>
              <a:rPr lang="en-US"/>
              <a:t> </a:t>
            </a:r>
            <a:r>
              <a:rPr lang="en-US"/>
              <a:t>नहीं</a:t>
            </a:r>
            <a:r>
              <a:rPr lang="en-US"/>
              <a:t>।</a:t>
            </a:r>
            <a:endParaRPr lang="en-US"/>
          </a:p>
          <a:p>
            <a:r>
              <a:rPr lang="en-US"/>
              <a:t>खगोलीय घटना</a:t>
            </a:r>
            <a:r>
              <a:rPr lang="en-US"/>
              <a:t> के</a:t>
            </a:r>
            <a:r>
              <a:rPr lang="en-US"/>
              <a:t> आधार</a:t>
            </a:r>
            <a:r>
              <a:rPr lang="en-US"/>
              <a:t> पर</a:t>
            </a:r>
            <a:r>
              <a:rPr lang="en-US"/>
              <a:t> (</a:t>
            </a:r>
            <a:r>
              <a:rPr lang="en-US"/>
              <a:t>केप्लर</a:t>
            </a:r>
            <a:r>
              <a:rPr lang="en-US"/>
              <a:t>-</a:t>
            </a:r>
            <a:r>
              <a:rPr lang="en-US"/>
              <a:t>1</a:t>
            </a:r>
            <a:r>
              <a:rPr lang="en-US"/>
              <a:t>5</a:t>
            </a:r>
            <a:r>
              <a:rPr lang="en-US"/>
              <a:t>7</a:t>
            </a:r>
            <a:r>
              <a:rPr lang="en-US"/>
              <a:t>1</a:t>
            </a:r>
            <a:r>
              <a:rPr lang="en-US"/>
              <a:t>-</a:t>
            </a:r>
            <a:r>
              <a:rPr lang="en-US"/>
              <a:t>1</a:t>
            </a:r>
            <a:r>
              <a:rPr lang="en-US"/>
              <a:t>6</a:t>
            </a:r>
            <a:r>
              <a:rPr lang="en-US"/>
              <a:t>4</a:t>
            </a:r>
            <a:r>
              <a:rPr lang="en-US"/>
              <a:t>0</a:t>
            </a:r>
            <a:r>
              <a:rPr lang="en-US"/>
              <a:t>)</a:t>
            </a:r>
            <a:r>
              <a:rPr lang="en-US"/>
              <a:t> ने</a:t>
            </a:r>
            <a:r>
              <a:rPr lang="en-US"/>
              <a:t> ग्रहों की</a:t>
            </a:r>
            <a:r>
              <a:rPr lang="en-US"/>
              <a:t> गति</a:t>
            </a:r>
            <a:r>
              <a:rPr lang="en-US"/>
              <a:t> के</a:t>
            </a:r>
            <a:r>
              <a:rPr lang="en-US"/>
              <a:t> संबंध</a:t>
            </a:r>
            <a:r>
              <a:rPr lang="en-US"/>
              <a:t> में</a:t>
            </a:r>
            <a:r>
              <a:rPr lang="en-US"/>
              <a:t> 3</a:t>
            </a:r>
            <a:r>
              <a:rPr lang="en-US"/>
              <a:t> नियमों</a:t>
            </a:r>
            <a:r>
              <a:rPr lang="en-US"/>
              <a:t> का</a:t>
            </a:r>
            <a:r>
              <a:rPr lang="en-US"/>
              <a:t> प्रतिपादन</a:t>
            </a:r>
            <a:r>
              <a:rPr lang="en-US"/>
              <a:t> किया</a:t>
            </a:r>
            <a:r>
              <a:rPr lang="en-US"/>
              <a:t>,</a:t>
            </a:r>
            <a:r>
              <a:rPr lang="en-US"/>
              <a:t> जिन्हें</a:t>
            </a:r>
            <a:r>
              <a:rPr lang="en-US"/>
              <a:t> केप्लर</a:t>
            </a:r>
            <a:r>
              <a:rPr lang="en-US"/>
              <a:t> के</a:t>
            </a:r>
            <a:r>
              <a:rPr lang="en-US"/>
              <a:t> नियम</a:t>
            </a:r>
            <a:r>
              <a:rPr lang="en-US"/>
              <a:t> कहते</a:t>
            </a:r>
            <a:r>
              <a:rPr lang="en-US"/>
              <a:t> हैं</a:t>
            </a:r>
            <a:r>
              <a:rPr lang="en-US"/>
              <a:t>।</a:t>
            </a:r>
            <a:r>
              <a:rPr lang="en-US"/>
              <a:t> यह</a:t>
            </a:r>
            <a:r>
              <a:rPr lang="en-US"/>
              <a:t> नियम</a:t>
            </a:r>
            <a:r>
              <a:rPr lang="en-US"/>
              <a:t> निम्न</a:t>
            </a:r>
            <a:r>
              <a:rPr lang="en-US"/>
              <a:t> है</a:t>
            </a:r>
            <a:r>
              <a:rPr lang="en-US"/>
              <a:t>-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lang="en-US"/>
              <a:t>केप्लर के</a:t>
            </a:r>
            <a:r>
              <a:rPr b="1" lang="en-US"/>
              <a:t> प्रथम</a:t>
            </a:r>
            <a:r>
              <a:rPr b="1" lang="en-US"/>
              <a:t> नियम</a:t>
            </a:r>
            <a:r>
              <a:rPr b="1" lang="en-US"/>
              <a:t> (</a:t>
            </a:r>
            <a:r>
              <a:rPr b="1" lang="en-US"/>
              <a:t>first law of Kepler</a:t>
            </a:r>
            <a:r>
              <a:rPr b="1" lang="en-US"/>
              <a:t>)</a:t>
            </a:r>
            <a:r>
              <a:rPr b="1" lang="en-US"/>
              <a:t>-</a:t>
            </a:r>
            <a:endParaRPr lang="en-US"/>
          </a:p>
        </p:txBody>
      </p:sp>
      <p:pic>
        <p:nvPicPr>
          <p:cNvPr id="2097153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25065" b="25065"/>
          <a:stretch>
            <a:fillRect/>
          </a:stretch>
        </p:blipFill>
        <p:spPr/>
      </p:pic>
      <p:sp>
        <p:nvSpPr>
          <p:cNvPr id="1048660" name="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7500" lnSpcReduction="20000"/>
          </a:bodyPr>
          <a:p>
            <a:r>
              <a:rPr sz="2800" lang="en-US"/>
              <a:t>इस</a:t>
            </a:r>
            <a:r>
              <a:rPr sz="2800" lang="en-US"/>
              <a:t> नियम</a:t>
            </a:r>
            <a:r>
              <a:rPr sz="2800" lang="en-US"/>
              <a:t> के</a:t>
            </a:r>
            <a:r>
              <a:rPr sz="2800" lang="en-US"/>
              <a:t> अनुसार</a:t>
            </a:r>
            <a:r>
              <a:rPr sz="2800" lang="en-US"/>
              <a:t>,</a:t>
            </a:r>
            <a:r>
              <a:rPr sz="2800" lang="en-US"/>
              <a:t> प्रत्येक</a:t>
            </a:r>
            <a:r>
              <a:rPr sz="2800" lang="en-US"/>
              <a:t> ग्रह</a:t>
            </a:r>
            <a:r>
              <a:rPr sz="2800" lang="en-US"/>
              <a:t> सूर्य</a:t>
            </a:r>
            <a:r>
              <a:rPr sz="2800" lang="en-US"/>
              <a:t> के</a:t>
            </a:r>
            <a:r>
              <a:rPr sz="2800" lang="en-US"/>
              <a:t> </a:t>
            </a:r>
            <a:r>
              <a:rPr sz="2800" lang="en-US"/>
              <a:t>परित</a:t>
            </a:r>
            <a:r>
              <a:rPr sz="2800" lang="en-US"/>
              <a:t> </a:t>
            </a:r>
            <a:r>
              <a:rPr sz="2800" lang="en-US"/>
              <a:t>दीर्घ</a:t>
            </a:r>
            <a:r>
              <a:rPr sz="2800" lang="en-US"/>
              <a:t> </a:t>
            </a:r>
            <a:r>
              <a:rPr sz="2800" lang="en-US"/>
              <a:t>वृत्तीय</a:t>
            </a:r>
            <a:r>
              <a:rPr sz="2800" lang="en-US"/>
              <a:t> क</a:t>
            </a:r>
            <a:r>
              <a:rPr sz="2800" lang="en-US"/>
              <a:t>क्ष</a:t>
            </a:r>
            <a:r>
              <a:rPr sz="2800" lang="en-US"/>
              <a:t>ा</a:t>
            </a:r>
            <a:r>
              <a:rPr sz="2800" lang="en-US"/>
              <a:t> </a:t>
            </a:r>
            <a:r>
              <a:rPr sz="2800" lang="en-US"/>
              <a:t>(</a:t>
            </a:r>
            <a:r>
              <a:rPr sz="2800" lang="en-US"/>
              <a:t>E</a:t>
            </a:r>
            <a:r>
              <a:rPr sz="2800" lang="en-US"/>
              <a:t>l</a:t>
            </a:r>
            <a:r>
              <a:rPr sz="2800" lang="en-US"/>
              <a:t>l</a:t>
            </a:r>
            <a:r>
              <a:rPr sz="2800" lang="en-US"/>
              <a:t>i</a:t>
            </a:r>
            <a:r>
              <a:rPr sz="2800" lang="en-US"/>
              <a:t>p</a:t>
            </a:r>
            <a:r>
              <a:rPr sz="2800" lang="en-US"/>
              <a:t>tical</a:t>
            </a:r>
            <a:r>
              <a:rPr sz="2800" lang="en-US"/>
              <a:t> </a:t>
            </a:r>
            <a:r>
              <a:rPr sz="2800" lang="en-US"/>
              <a:t>o</a:t>
            </a:r>
            <a:r>
              <a:rPr sz="2800" lang="en-US"/>
              <a:t>r</a:t>
            </a:r>
            <a:r>
              <a:rPr sz="2800" lang="en-US"/>
              <a:t>b</a:t>
            </a:r>
            <a:r>
              <a:rPr sz="2800" lang="en-US"/>
              <a:t>i</a:t>
            </a:r>
            <a:r>
              <a:rPr sz="2800" lang="en-US"/>
              <a:t>t</a:t>
            </a:r>
            <a:r>
              <a:rPr sz="2800" lang="en-US"/>
              <a:t>)</a:t>
            </a:r>
            <a:r>
              <a:rPr sz="2800" lang="en-US"/>
              <a:t> मैं</a:t>
            </a:r>
            <a:r>
              <a:rPr sz="2800" lang="en-US"/>
              <a:t> परिक्रमा</a:t>
            </a:r>
            <a:r>
              <a:rPr sz="2800" lang="en-US"/>
              <a:t> करता</a:t>
            </a:r>
            <a:r>
              <a:rPr sz="2800" lang="en-US"/>
              <a:t> है</a:t>
            </a:r>
            <a:r>
              <a:rPr sz="2800" lang="en-US"/>
              <a:t> और सूर्य </a:t>
            </a:r>
            <a:r>
              <a:rPr sz="2800" lang="en-US"/>
              <a:t>इसकी</a:t>
            </a:r>
            <a:r>
              <a:rPr sz="2800" lang="en-US"/>
              <a:t> एक</a:t>
            </a:r>
            <a:r>
              <a:rPr sz="2800" lang="en-US"/>
              <a:t> नाभि</a:t>
            </a:r>
            <a:r>
              <a:rPr sz="2800" lang="en-US"/>
              <a:t> (</a:t>
            </a:r>
            <a:r>
              <a:rPr sz="2800" lang="en-US"/>
              <a:t>F</a:t>
            </a:r>
            <a:r>
              <a:rPr sz="2800" lang="en-US"/>
              <a:t>o</a:t>
            </a:r>
            <a:r>
              <a:rPr sz="2800" lang="en-US"/>
              <a:t>c</a:t>
            </a:r>
            <a:r>
              <a:rPr sz="2800" lang="en-US"/>
              <a:t>i</a:t>
            </a:r>
            <a:r>
              <a:rPr sz="2800" lang="en-US"/>
              <a:t>)</a:t>
            </a:r>
            <a:r>
              <a:rPr sz="2800" lang="en-US"/>
              <a:t> पर</a:t>
            </a:r>
            <a:r>
              <a:rPr sz="2800" lang="en-US"/>
              <a:t> होता</a:t>
            </a:r>
            <a:r>
              <a:rPr sz="2800" lang="en-US"/>
              <a:t> है</a:t>
            </a:r>
            <a:r>
              <a:rPr sz="2800" lang="en-US"/>
              <a:t>।</a:t>
            </a:r>
            <a:r>
              <a:rPr sz="2800" lang="en-US"/>
              <a:t> इसे</a:t>
            </a:r>
            <a:r>
              <a:rPr sz="2800" lang="en-US"/>
              <a:t> कक्षा</a:t>
            </a:r>
            <a:r>
              <a:rPr sz="2800" lang="en-US"/>
              <a:t> का नियम</a:t>
            </a:r>
            <a:r>
              <a:rPr sz="2800" lang="en-US"/>
              <a:t>(</a:t>
            </a:r>
            <a:r>
              <a:rPr sz="2800" lang="en-US"/>
              <a:t>L</a:t>
            </a:r>
            <a:r>
              <a:rPr sz="2800" lang="en-US"/>
              <a:t>a</a:t>
            </a:r>
            <a:r>
              <a:rPr sz="2800" lang="en-US"/>
              <a:t>w</a:t>
            </a:r>
            <a:r>
              <a:rPr sz="2800" lang="en-US"/>
              <a:t> </a:t>
            </a:r>
            <a:r>
              <a:rPr sz="2800" lang="en-US"/>
              <a:t>o</a:t>
            </a:r>
            <a:r>
              <a:rPr sz="2800" lang="en-US"/>
              <a:t>f</a:t>
            </a:r>
            <a:r>
              <a:rPr sz="2800" lang="en-US"/>
              <a:t> </a:t>
            </a:r>
            <a:r>
              <a:rPr sz="2800" lang="en-US"/>
              <a:t>o</a:t>
            </a:r>
            <a:r>
              <a:rPr sz="2800" lang="en-US"/>
              <a:t>r</a:t>
            </a:r>
            <a:r>
              <a:rPr sz="2800" lang="en-US"/>
              <a:t>b</a:t>
            </a:r>
            <a:r>
              <a:rPr sz="2800" lang="en-US"/>
              <a:t>i</a:t>
            </a:r>
            <a:r>
              <a:rPr sz="2800" lang="en-US"/>
              <a:t>t</a:t>
            </a:r>
            <a:r>
              <a:rPr sz="2800" lang="en-US"/>
              <a:t>)</a:t>
            </a:r>
            <a:r>
              <a:rPr sz="2800" lang="en-US"/>
              <a:t> भी</a:t>
            </a:r>
            <a:r>
              <a:rPr sz="2800" lang="en-US"/>
              <a:t> कहते</a:t>
            </a:r>
            <a:r>
              <a:rPr sz="2800" lang="en-US"/>
              <a:t> हैं</a:t>
            </a:r>
            <a:r>
              <a:rPr sz="2800" lang="en-US"/>
              <a:t> प्रत्येक</a:t>
            </a:r>
            <a:r>
              <a:rPr sz="2800" lang="en-US"/>
              <a:t> ग्रह</a:t>
            </a:r>
            <a:r>
              <a:rPr sz="2800" lang="en-US"/>
              <a:t> की</a:t>
            </a:r>
            <a:r>
              <a:rPr sz="2800" lang="en-US"/>
              <a:t> कक्षा</a:t>
            </a:r>
            <a:r>
              <a:rPr sz="2800" lang="en-US"/>
              <a:t> </a:t>
            </a:r>
            <a:r>
              <a:rPr sz="2800" lang="en-US"/>
              <a:t>भिन्न-भिन्न</a:t>
            </a:r>
            <a:r>
              <a:rPr sz="2800" lang="en-US"/>
              <a:t> होती</a:t>
            </a:r>
            <a:r>
              <a:rPr sz="2800" lang="en-US"/>
              <a:t> है</a:t>
            </a:r>
            <a:r>
              <a:rPr sz="2800"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lang="en-US"/>
              <a:t>केप्लर का द्वितीय नियम</a:t>
            </a:r>
            <a:r>
              <a:rPr b="1" lang="en-US"/>
              <a:t>(</a:t>
            </a:r>
            <a:r>
              <a:rPr b="1" lang="en-US"/>
              <a:t>second law</a:t>
            </a:r>
            <a:r>
              <a:rPr b="1" lang="en-US"/>
              <a:t> of</a:t>
            </a:r>
            <a:r>
              <a:rPr b="1" lang="en-US"/>
              <a:t> Kepler</a:t>
            </a:r>
            <a:r>
              <a:rPr b="1" lang="en-US"/>
              <a:t>)</a:t>
            </a:r>
            <a:endParaRPr lang="en-US"/>
          </a:p>
        </p:txBody>
      </p:sp>
      <p:pic>
        <p:nvPicPr>
          <p:cNvPr id="2097154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25065" b="25065"/>
          <a:stretch>
            <a:fillRect/>
          </a:stretch>
        </p:blipFill>
        <p:spPr/>
      </p:pic>
      <p:sp>
        <p:nvSpPr>
          <p:cNvPr id="1048663" name="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7500" lnSpcReduction="20000"/>
          </a:bodyPr>
          <a:p>
            <a:r>
              <a:rPr sz="2800" lang="en-US"/>
              <a:t>इस</a:t>
            </a:r>
            <a:r>
              <a:rPr sz="2800" lang="en-US"/>
              <a:t> नियमानुसार</a:t>
            </a:r>
            <a:r>
              <a:rPr sz="2800" lang="en-US"/>
              <a:t> किसी</a:t>
            </a:r>
            <a:r>
              <a:rPr sz="2800" lang="en-US"/>
              <a:t> भी</a:t>
            </a:r>
            <a:r>
              <a:rPr sz="2800" lang="en-US"/>
              <a:t> ग्रह को</a:t>
            </a:r>
            <a:r>
              <a:rPr sz="2800" lang="en-US"/>
              <a:t> </a:t>
            </a:r>
            <a:r>
              <a:rPr sz="2800" lang="en-US"/>
              <a:t>सूर्य</a:t>
            </a:r>
            <a:r>
              <a:rPr sz="2800" lang="en-US"/>
              <a:t> से</a:t>
            </a:r>
            <a:r>
              <a:rPr sz="2800" lang="en-US"/>
              <a:t> मिलाने</a:t>
            </a:r>
            <a:r>
              <a:rPr sz="2800" lang="en-US"/>
              <a:t> वाली</a:t>
            </a:r>
            <a:r>
              <a:rPr sz="2800" lang="en-US"/>
              <a:t> काल्पनिक</a:t>
            </a:r>
            <a:r>
              <a:rPr sz="2800" lang="en-US"/>
              <a:t> रेखा</a:t>
            </a:r>
            <a:r>
              <a:rPr sz="2800" lang="en-US"/>
              <a:t> समान</a:t>
            </a:r>
            <a:r>
              <a:rPr sz="2800" lang="en-US"/>
              <a:t> समय</a:t>
            </a:r>
            <a:r>
              <a:rPr sz="2800" lang="en-US"/>
              <a:t> अंतराल</a:t>
            </a:r>
            <a:r>
              <a:rPr sz="2800" lang="en-US"/>
              <a:t> में</a:t>
            </a:r>
            <a:r>
              <a:rPr sz="2800" lang="en-US"/>
              <a:t> समान</a:t>
            </a:r>
            <a:r>
              <a:rPr sz="2800" lang="en-US"/>
              <a:t> क्षेत्रफल</a:t>
            </a:r>
            <a:r>
              <a:rPr sz="2800" lang="en-US"/>
              <a:t> करती</a:t>
            </a:r>
            <a:r>
              <a:rPr sz="2800" lang="en-US"/>
              <a:t> है</a:t>
            </a:r>
            <a:r>
              <a:rPr sz="2800" lang="en-US"/>
              <a:t> अर्थात</a:t>
            </a:r>
            <a:r>
              <a:rPr sz="2800" lang="en-US"/>
              <a:t> किसी</a:t>
            </a:r>
            <a:r>
              <a:rPr sz="2800" lang="en-US"/>
              <a:t> ग्रह की</a:t>
            </a:r>
            <a:r>
              <a:rPr sz="2800" lang="en-US"/>
              <a:t> क्षेत्रीय</a:t>
            </a:r>
            <a:r>
              <a:rPr sz="2800" lang="en-US"/>
              <a:t> चाल</a:t>
            </a:r>
            <a:r>
              <a:rPr sz="2800" lang="en-US"/>
              <a:t> समान</a:t>
            </a:r>
            <a:r>
              <a:rPr sz="2800" lang="en-US"/>
              <a:t> होती</a:t>
            </a:r>
            <a:r>
              <a:rPr sz="2800" lang="en-US"/>
              <a:t> है</a:t>
            </a:r>
            <a:r>
              <a:rPr sz="2800" lang="en-US"/>
              <a:t>।</a:t>
            </a:r>
            <a:r>
              <a:rPr sz="2800" lang="en-US"/>
              <a:t> इस नियम</a:t>
            </a:r>
            <a:r>
              <a:rPr sz="2800" lang="en-US"/>
              <a:t> को</a:t>
            </a:r>
            <a:r>
              <a:rPr sz="2800" lang="en-US"/>
              <a:t> क्षेत्रफल</a:t>
            </a:r>
            <a:r>
              <a:rPr sz="2800" lang="en-US"/>
              <a:t> का नियम</a:t>
            </a:r>
            <a:r>
              <a:rPr sz="2800" lang="en-US"/>
              <a:t> (</a:t>
            </a:r>
            <a:r>
              <a:rPr sz="2800" lang="en-US"/>
              <a:t>law of</a:t>
            </a:r>
            <a:r>
              <a:rPr sz="2800" lang="en-US"/>
              <a:t> area</a:t>
            </a:r>
            <a:r>
              <a:rPr sz="2800" lang="en-US"/>
              <a:t>)</a:t>
            </a:r>
            <a:r>
              <a:rPr sz="2800" lang="en-US"/>
              <a:t> भी</a:t>
            </a:r>
            <a:r>
              <a:rPr sz="2800" lang="en-US"/>
              <a:t> कहते</a:t>
            </a:r>
            <a:r>
              <a:rPr sz="2800" lang="en-US"/>
              <a:t> हैं</a:t>
            </a:r>
            <a:r>
              <a:rPr sz="2800"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"/>
          <p:cNvSpPr>
            <a:spLocks noGrp="1"/>
          </p:cNvSpPr>
          <p:nvPr>
            <p:ph idx="1"/>
          </p:nvPr>
        </p:nvSpPr>
        <p:spPr>
          <a:xfrm>
            <a:off x="689418" y="1218838"/>
            <a:ext cx="7765162" cy="4608292"/>
          </a:xfrm>
        </p:spPr>
        <p:txBody>
          <a:bodyPr/>
          <a:p>
            <a:r>
              <a:rPr lang="en-US"/>
              <a:t>चित्र</a:t>
            </a:r>
            <a:r>
              <a:rPr lang="en-US"/>
              <a:t> में</a:t>
            </a:r>
            <a:r>
              <a:rPr lang="en-US"/>
              <a:t> सूर्य</a:t>
            </a:r>
            <a:r>
              <a:rPr lang="en-US"/>
              <a:t> की</a:t>
            </a:r>
            <a:r>
              <a:rPr lang="en-US"/>
              <a:t> स्थिति</a:t>
            </a:r>
            <a:r>
              <a:rPr lang="en-US"/>
              <a:t> </a:t>
            </a:r>
            <a:r>
              <a:rPr b="1" lang="en-US"/>
              <a:t>S</a:t>
            </a:r>
            <a:r>
              <a:rPr b="0" lang="en-US"/>
              <a:t> है</a:t>
            </a:r>
            <a:r>
              <a:rPr b="0" lang="en-US"/>
              <a:t>,</a:t>
            </a:r>
            <a:r>
              <a:rPr b="0" lang="en-US"/>
              <a:t> क्षेत्रफल</a:t>
            </a:r>
            <a:r>
              <a:rPr b="1" lang="en-US"/>
              <a:t>S</a:t>
            </a:r>
            <a:r>
              <a:rPr b="1" lang="en-US"/>
              <a:t>A</a:t>
            </a:r>
            <a:r>
              <a:rPr b="1" lang="en-US"/>
              <a:t>B</a:t>
            </a:r>
            <a:r>
              <a:rPr b="1" lang="en-US"/>
              <a:t> और</a:t>
            </a:r>
            <a:r>
              <a:rPr b="1" lang="en-US"/>
              <a:t> क्षेत्रफल</a:t>
            </a:r>
            <a:r>
              <a:rPr b="1" lang="en-US"/>
              <a:t>S</a:t>
            </a:r>
            <a:r>
              <a:rPr b="1" lang="en-US"/>
              <a:t>C</a:t>
            </a:r>
            <a:r>
              <a:rPr b="1" lang="en-US"/>
              <a:t>D</a:t>
            </a:r>
            <a:r>
              <a:rPr b="1" lang="en-US"/>
              <a:t> </a:t>
            </a:r>
            <a:r>
              <a:rPr b="0" lang="en-US"/>
              <a:t>समान</a:t>
            </a:r>
            <a:r>
              <a:rPr b="0" lang="en-US"/>
              <a:t> है</a:t>
            </a:r>
            <a:r>
              <a:rPr b="0" lang="en-US"/>
              <a:t>।</a:t>
            </a:r>
            <a:endParaRPr lang="en-US"/>
          </a:p>
          <a:p>
            <a:r>
              <a:rPr lang="en-US"/>
              <a:t>इस</a:t>
            </a:r>
            <a:r>
              <a:rPr lang="en-US"/>
              <a:t> नियम</a:t>
            </a:r>
            <a:r>
              <a:rPr lang="en-US"/>
              <a:t> के</a:t>
            </a:r>
            <a:r>
              <a:rPr lang="en-US"/>
              <a:t> अनुसार</a:t>
            </a:r>
            <a:r>
              <a:rPr b="1" lang="en-US"/>
              <a:t>A</a:t>
            </a:r>
            <a:r>
              <a:rPr b="0" lang="en-US"/>
              <a:t>स</a:t>
            </a:r>
            <a:r>
              <a:rPr b="0" lang="en-US"/>
              <a:t>े</a:t>
            </a:r>
            <a:r>
              <a:rPr b="1" lang="en-US"/>
              <a:t>B</a:t>
            </a:r>
            <a:r>
              <a:rPr b="0" lang="en-US"/>
              <a:t> तक</a:t>
            </a:r>
            <a:r>
              <a:rPr b="0" lang="en-US"/>
              <a:t> जाने</a:t>
            </a:r>
            <a:r>
              <a:rPr b="0" lang="en-US"/>
              <a:t> में</a:t>
            </a:r>
            <a:r>
              <a:rPr b="0" lang="en-US"/>
              <a:t> कितना समय लगता है</a:t>
            </a:r>
            <a:r>
              <a:rPr b="0" lang="en-US"/>
              <a:t> उतना</a:t>
            </a:r>
            <a:r>
              <a:rPr b="0" lang="en-US"/>
              <a:t> ही</a:t>
            </a:r>
            <a:r>
              <a:rPr b="0" lang="en-US"/>
              <a:t> समय</a:t>
            </a:r>
            <a:r>
              <a:rPr b="0" lang="en-US"/>
              <a:t> उसने</a:t>
            </a:r>
            <a:r>
              <a:rPr b="1" lang="en-US"/>
              <a:t>C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े</a:t>
            </a:r>
            <a:r>
              <a:rPr b="1" lang="en-US"/>
              <a:t>D</a:t>
            </a:r>
            <a:r>
              <a:rPr b="1" lang="en-US"/>
              <a:t> </a:t>
            </a:r>
            <a:r>
              <a:rPr b="0" lang="en-US"/>
              <a:t>तक जाने में</a:t>
            </a:r>
            <a:r>
              <a:rPr b="0" lang="en-US"/>
              <a:t> लगेगा</a:t>
            </a:r>
            <a:r>
              <a:rPr b="0" lang="en-US"/>
              <a:t>।</a:t>
            </a:r>
            <a:endParaRPr lang="en-US"/>
          </a:p>
          <a:p>
            <a:r>
              <a:rPr b="0" lang="en-US"/>
              <a:t>स्पष्ट</a:t>
            </a:r>
            <a:r>
              <a:rPr b="0" lang="en-US"/>
              <a:t> है</a:t>
            </a:r>
            <a:r>
              <a:rPr b="0" lang="en-US"/>
              <a:t> कि</a:t>
            </a:r>
            <a:r>
              <a:rPr b="0" lang="en-US"/>
              <a:t> जब</a:t>
            </a:r>
            <a:r>
              <a:rPr b="0" lang="en-US"/>
              <a:t> ग्रह सूर्य</a:t>
            </a:r>
            <a:r>
              <a:rPr b="0" lang="en-US"/>
              <a:t> से</a:t>
            </a:r>
            <a:r>
              <a:rPr b="0" lang="en-US"/>
              <a:t> दूर</a:t>
            </a:r>
            <a:r>
              <a:rPr b="0" lang="en-US"/>
              <a:t> होता</a:t>
            </a:r>
            <a:r>
              <a:rPr b="0" lang="en-US"/>
              <a:t> है</a:t>
            </a:r>
            <a:r>
              <a:rPr b="0" lang="en-US"/>
              <a:t> तो</a:t>
            </a:r>
            <a:r>
              <a:rPr b="0" lang="en-US"/>
              <a:t> उसकी</a:t>
            </a:r>
            <a:r>
              <a:rPr b="0" lang="en-US"/>
              <a:t> रेखीय चाल</a:t>
            </a:r>
            <a:r>
              <a:rPr b="0" lang="en-US"/>
              <a:t> न्यूनतम</a:t>
            </a:r>
            <a:r>
              <a:rPr b="0" lang="en-US"/>
              <a:t> होती</a:t>
            </a:r>
            <a:r>
              <a:rPr b="0" lang="en-US"/>
              <a:t> है</a:t>
            </a:r>
            <a:r>
              <a:rPr b="0" lang="en-US"/>
              <a:t>।</a:t>
            </a:r>
            <a:r>
              <a:rPr b="0" lang="en-US"/>
              <a:t> इसके</a:t>
            </a:r>
            <a:r>
              <a:rPr b="0" lang="en-US"/>
              <a:t> विपरीत</a:t>
            </a:r>
            <a:r>
              <a:rPr b="0" lang="en-US"/>
              <a:t> जब ग्रह</a:t>
            </a:r>
            <a:r>
              <a:rPr b="0" lang="en-US"/>
              <a:t> सूर्य</a:t>
            </a:r>
            <a:r>
              <a:rPr b="0" lang="en-US"/>
              <a:t> के</a:t>
            </a:r>
            <a:r>
              <a:rPr b="0" lang="en-US"/>
              <a:t> पास</a:t>
            </a:r>
            <a:r>
              <a:rPr b="0" lang="en-US"/>
              <a:t> होता</a:t>
            </a:r>
            <a:r>
              <a:rPr b="0" lang="en-US"/>
              <a:t> है</a:t>
            </a:r>
            <a:r>
              <a:rPr b="0" lang="en-US"/>
              <a:t> तो</a:t>
            </a:r>
            <a:r>
              <a:rPr b="0" lang="en-US"/>
              <a:t> उसकी</a:t>
            </a:r>
            <a:r>
              <a:rPr b="0" lang="en-US"/>
              <a:t> रेखीय चाल</a:t>
            </a:r>
            <a:r>
              <a:rPr b="0" lang="en-US"/>
              <a:t> </a:t>
            </a:r>
            <a:r>
              <a:rPr b="0" lang="en-US"/>
              <a:t>अधिकतम</a:t>
            </a:r>
            <a:r>
              <a:rPr b="0" lang="en-US"/>
              <a:t> होती</a:t>
            </a:r>
            <a:r>
              <a:rPr b="0" lang="en-US"/>
              <a:t> है</a:t>
            </a:r>
            <a:r>
              <a:rPr b="0"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lang="en-US"/>
              <a:t>कैपलर</a:t>
            </a:r>
            <a:r>
              <a:rPr b="1" lang="en-US"/>
              <a:t> का तृतीय</a:t>
            </a:r>
            <a:r>
              <a:rPr b="1" lang="en-US"/>
              <a:t> नियम</a:t>
            </a:r>
            <a:r>
              <a:rPr b="1" lang="en-US"/>
              <a:t>(</a:t>
            </a:r>
            <a:r>
              <a:rPr b="1" lang="en-US"/>
              <a:t>third law of Kepler</a:t>
            </a:r>
            <a:r>
              <a:rPr b="1" lang="en-US"/>
              <a:t>)</a:t>
            </a:r>
            <a:endParaRPr lang="en-US"/>
          </a:p>
        </p:txBody>
      </p:sp>
      <p:sp>
        <p:nvSpPr>
          <p:cNvPr id="1048670" name="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20000"/>
          </a:bodyPr>
          <a:p>
            <a:pPr indent="0" marL="0">
              <a:buNone/>
            </a:pPr>
            <a:r>
              <a:rPr lang="en-US"/>
              <a:t>इस</a:t>
            </a:r>
            <a:r>
              <a:rPr lang="en-US"/>
              <a:t> नियमानुसार</a:t>
            </a:r>
            <a:r>
              <a:rPr lang="en-US"/>
              <a:t>,</a:t>
            </a:r>
            <a:r>
              <a:rPr lang="en-US"/>
              <a:t> किसी</a:t>
            </a:r>
            <a:r>
              <a:rPr lang="en-US"/>
              <a:t> ग्रह के</a:t>
            </a:r>
            <a:r>
              <a:rPr lang="en-US"/>
              <a:t> परिभ्रमण</a:t>
            </a:r>
            <a:r>
              <a:rPr lang="en-US"/>
              <a:t> कार कवर</a:t>
            </a:r>
            <a:r>
              <a:rPr lang="en-US"/>
              <a:t> उस</a:t>
            </a:r>
            <a:r>
              <a:rPr lang="en-US"/>
              <a:t> ग्रह</a:t>
            </a:r>
            <a:r>
              <a:rPr lang="en-US"/>
              <a:t> की</a:t>
            </a:r>
            <a:r>
              <a:rPr lang="en-US"/>
              <a:t> सूर्य</a:t>
            </a:r>
            <a:r>
              <a:rPr lang="en-US"/>
              <a:t> से</a:t>
            </a:r>
            <a:r>
              <a:rPr lang="en-US"/>
              <a:t> </a:t>
            </a:r>
            <a:r>
              <a:rPr lang="en-US"/>
              <a:t>माध्</a:t>
            </a:r>
            <a:r>
              <a:rPr lang="en-US"/>
              <a:t>य</a:t>
            </a:r>
            <a:r>
              <a:rPr lang="en-US"/>
              <a:t> </a:t>
            </a:r>
            <a:r>
              <a:rPr lang="en-US"/>
              <a:t>दूरी</a:t>
            </a:r>
            <a:r>
              <a:rPr lang="en-US"/>
              <a:t> के</a:t>
            </a:r>
            <a:r>
              <a:rPr lang="en-US"/>
              <a:t> घर</a:t>
            </a:r>
            <a:r>
              <a:rPr lang="en-US"/>
              <a:t>(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)</a:t>
            </a:r>
            <a:r>
              <a:rPr lang="en-US"/>
              <a:t> के</a:t>
            </a:r>
            <a:r>
              <a:rPr lang="en-US"/>
              <a:t> अनुक्रमानुपाती</a:t>
            </a:r>
            <a:r>
              <a:rPr lang="en-US"/>
              <a:t> होता</a:t>
            </a:r>
            <a:r>
              <a:rPr lang="en-US"/>
              <a:t> है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endParaRPr lang="en-US"/>
          </a:p>
          <a:p>
            <a:pPr indent="0" marL="0">
              <a:buNone/>
            </a:pPr>
            <a:r>
              <a:rPr lang="en-US"/>
              <a:t>यदि</a:t>
            </a:r>
            <a:r>
              <a:rPr lang="en-US"/>
              <a:t> किसी</a:t>
            </a:r>
            <a:r>
              <a:rPr lang="en-US"/>
              <a:t> ग्रह का</a:t>
            </a:r>
            <a:r>
              <a:rPr lang="en-US"/>
              <a:t> परिभ्रमण</a:t>
            </a:r>
            <a:r>
              <a:rPr lang="en-US"/>
              <a:t> काल</a:t>
            </a:r>
            <a:r>
              <a:rPr b="1" lang="en-US"/>
              <a:t>T</a:t>
            </a:r>
            <a:r>
              <a:rPr b="0" lang="en-US"/>
              <a:t> </a:t>
            </a:r>
            <a:r>
              <a:rPr b="0" lang="en-US"/>
              <a:t>तथा</a:t>
            </a:r>
            <a:r>
              <a:rPr b="0" lang="en-US"/>
              <a:t> ग्रह की</a:t>
            </a:r>
            <a:r>
              <a:rPr b="0" lang="en-US"/>
              <a:t> सूर्य</a:t>
            </a:r>
            <a:r>
              <a:rPr b="0" lang="en-US"/>
              <a:t> से</a:t>
            </a:r>
            <a:r>
              <a:rPr b="0" lang="en-US"/>
              <a:t> माध्य</a:t>
            </a:r>
            <a:r>
              <a:rPr b="0" lang="en-US"/>
              <a:t> दूरी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lang="en-US"/>
              <a:t>a</a:t>
            </a:r>
            <a:r>
              <a:rPr b="1" lang="en-US"/>
              <a:t> </a:t>
            </a:r>
            <a:r>
              <a:rPr b="0" lang="en-US"/>
              <a:t>हो तो</a:t>
            </a:r>
            <a:r>
              <a:rPr b="0" lang="en-US"/>
              <a:t>,</a:t>
            </a:r>
            <a:r>
              <a:rPr b="0" lang="en-US"/>
              <a:t> इस नियम</a:t>
            </a:r>
            <a:r>
              <a:rPr b="0" lang="en-US"/>
              <a:t> के</a:t>
            </a:r>
            <a:r>
              <a:rPr b="0" lang="en-US"/>
              <a:t> अनुसार</a:t>
            </a:r>
            <a:endParaRPr lang="en-US"/>
          </a:p>
          <a:p>
            <a:pPr indent="0" marL="0">
              <a:buNone/>
            </a:pP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lang="en-US"/>
              <a:t>T</a:t>
            </a:r>
            <a:r>
              <a:rPr b="1" lang="en-US"/>
              <a:t>^</a:t>
            </a:r>
            <a:r>
              <a:rPr b="1" lang="en-US"/>
              <a:t>=</a:t>
            </a:r>
            <a:r>
              <a:rPr b="1" lang="en-US"/>
              <a:t>k</a:t>
            </a:r>
            <a:r>
              <a:rPr b="1" lang="en-US"/>
              <a:t>a</a:t>
            </a:r>
            <a:r>
              <a:rPr b="1" lang="en-US"/>
              <a:t>^</a:t>
            </a:r>
            <a:r>
              <a:rPr b="1" lang="en-US"/>
              <a:t>3</a:t>
            </a:r>
            <a:endParaRPr lang="en-US"/>
          </a:p>
          <a:p>
            <a:pPr indent="0" marL="0">
              <a:buNone/>
            </a:pPr>
            <a:endParaRPr lang="en-US"/>
          </a:p>
          <a:p>
            <a:pPr indent="0" marL="0">
              <a:buNone/>
            </a:pPr>
            <a:r>
              <a:rPr b="0" lang="en-US"/>
              <a:t>जहां</a:t>
            </a:r>
            <a:r>
              <a:rPr b="1" lang="en-US"/>
              <a:t>k</a:t>
            </a:r>
            <a:r>
              <a:rPr b="0" lang="en-US"/>
              <a:t> </a:t>
            </a:r>
            <a:r>
              <a:rPr b="0" lang="en-US"/>
              <a:t>एक</a:t>
            </a:r>
            <a:r>
              <a:rPr b="0" lang="en-US"/>
              <a:t> अनुपातिक</a:t>
            </a:r>
            <a:r>
              <a:rPr b="0" lang="en-US"/>
              <a:t> नियतांक</a:t>
            </a:r>
            <a:r>
              <a:rPr b="0" lang="en-US"/>
              <a:t> है</a:t>
            </a:r>
            <a:r>
              <a:rPr b="0" lang="en-US"/>
              <a:t>।</a:t>
            </a:r>
            <a:endParaRPr lang="en-US"/>
          </a:p>
          <a:p>
            <a:pPr indent="0" marL="0">
              <a:buNone/>
            </a:pPr>
            <a:r>
              <a:rPr b="0" lang="en-US"/>
              <a:t>इस</a:t>
            </a:r>
            <a:r>
              <a:rPr b="0" lang="en-US"/>
              <a:t> समीकरण</a:t>
            </a:r>
            <a:r>
              <a:rPr b="0" lang="en-US"/>
              <a:t> से</a:t>
            </a:r>
            <a:r>
              <a:rPr b="0" lang="en-US"/>
              <a:t> स्पष्ट</a:t>
            </a:r>
            <a:r>
              <a:rPr b="0" lang="en-US"/>
              <a:t> है</a:t>
            </a:r>
            <a:r>
              <a:rPr b="0" lang="en-US"/>
              <a:t> की</a:t>
            </a:r>
            <a:r>
              <a:rPr b="0" lang="en-US"/>
              <a:t> जो ग्रह</a:t>
            </a:r>
            <a:r>
              <a:rPr b="0" lang="en-US"/>
              <a:t> सूर्य</a:t>
            </a:r>
            <a:r>
              <a:rPr b="0" lang="en-US"/>
              <a:t> के</a:t>
            </a:r>
            <a:r>
              <a:rPr b="0" lang="en-US"/>
              <a:t> नजदीक</a:t>
            </a:r>
            <a:r>
              <a:rPr b="0" lang="en-US"/>
              <a:t> होता</a:t>
            </a:r>
            <a:r>
              <a:rPr b="0" lang="en-US"/>
              <a:t> है</a:t>
            </a:r>
            <a:r>
              <a:rPr b="0" lang="en-US"/>
              <a:t> उसका</a:t>
            </a:r>
            <a:r>
              <a:rPr b="0" lang="en-US"/>
              <a:t> परिभ्रमण</a:t>
            </a:r>
            <a:r>
              <a:rPr b="0" lang="en-US"/>
              <a:t> काल</a:t>
            </a:r>
            <a:r>
              <a:rPr b="0" lang="en-US"/>
              <a:t> कम होता</a:t>
            </a:r>
            <a:r>
              <a:rPr b="0" lang="en-US"/>
              <a:t> है</a:t>
            </a:r>
            <a:r>
              <a:rPr b="0" lang="en-US"/>
              <a:t> तथा</a:t>
            </a:r>
            <a:r>
              <a:rPr b="0" lang="en-US"/>
              <a:t> जो ग्रह</a:t>
            </a:r>
            <a:r>
              <a:rPr b="0" lang="en-US"/>
              <a:t> सूर्य</a:t>
            </a:r>
            <a:r>
              <a:rPr b="0" lang="en-US"/>
              <a:t> से दूर</a:t>
            </a:r>
            <a:r>
              <a:rPr b="0" lang="en-US"/>
              <a:t> होता</a:t>
            </a:r>
            <a:r>
              <a:rPr b="0" lang="en-US"/>
              <a:t> है</a:t>
            </a:r>
            <a:r>
              <a:rPr b="0" lang="en-US"/>
              <a:t> उसका</a:t>
            </a:r>
            <a:r>
              <a:rPr b="0" lang="en-US"/>
              <a:t> परिभ्रमण</a:t>
            </a:r>
            <a:r>
              <a:rPr b="0" lang="en-US"/>
              <a:t> </a:t>
            </a:r>
            <a:r>
              <a:rPr b="0" lang="en-US"/>
              <a:t>काल</a:t>
            </a:r>
            <a:r>
              <a:rPr b="0" lang="en-US"/>
              <a:t> अधिक</a:t>
            </a:r>
            <a:r>
              <a:rPr b="0" lang="en-US"/>
              <a:t> होता</a:t>
            </a:r>
            <a:r>
              <a:rPr b="0" lang="en-US"/>
              <a:t> है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0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सार्वत्रिक</a:t>
            </a:r>
            <a:r>
              <a:rPr lang="en-US"/>
              <a:t> </a:t>
            </a:r>
            <a:r>
              <a:rPr lang="en-US"/>
              <a:t>गुरुत्वाकर्षण</a:t>
            </a:r>
            <a:r>
              <a:rPr lang="en-US"/>
              <a:t> नियम</a:t>
            </a:r>
            <a:r>
              <a:rPr lang="en-US"/>
              <a:t>-</a:t>
            </a:r>
            <a:endParaRPr lang="en-US"/>
          </a:p>
        </p:txBody>
      </p:sp>
      <p:sp>
        <p:nvSpPr>
          <p:cNvPr id="1048689" name="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r>
              <a:rPr lang="en-US"/>
              <a:t>ग्रहों की</a:t>
            </a:r>
            <a:r>
              <a:rPr lang="en-US"/>
              <a:t> गति</a:t>
            </a:r>
            <a:r>
              <a:rPr lang="en-US"/>
              <a:t> संबंधित</a:t>
            </a:r>
            <a:r>
              <a:rPr lang="en-US"/>
              <a:t> केप्लर</a:t>
            </a:r>
            <a:r>
              <a:rPr lang="en-US"/>
              <a:t> के</a:t>
            </a:r>
            <a:r>
              <a:rPr lang="en-US"/>
              <a:t> नियम</a:t>
            </a:r>
            <a:r>
              <a:rPr lang="en-US"/>
              <a:t>ों</a:t>
            </a:r>
            <a:r>
              <a:rPr lang="en-US"/>
              <a:t> </a:t>
            </a:r>
            <a:r>
              <a:rPr lang="en-US"/>
              <a:t>से</a:t>
            </a:r>
            <a:r>
              <a:rPr lang="en-US"/>
              <a:t> प्राप्त</a:t>
            </a:r>
            <a:r>
              <a:rPr lang="en-US"/>
              <a:t> निष्कर्षों</a:t>
            </a:r>
            <a:r>
              <a:rPr lang="en-US"/>
              <a:t> के</a:t>
            </a:r>
            <a:r>
              <a:rPr lang="en-US"/>
              <a:t> आधार</a:t>
            </a:r>
            <a:r>
              <a:rPr lang="en-US"/>
              <a:t> पर</a:t>
            </a:r>
            <a:r>
              <a:rPr lang="en-US"/>
              <a:t> इंग्लैंड</a:t>
            </a:r>
            <a:r>
              <a:rPr lang="en-US"/>
              <a:t> के</a:t>
            </a:r>
            <a:r>
              <a:rPr lang="en-US"/>
              <a:t> वैज्ञानिक</a:t>
            </a:r>
            <a:r>
              <a:rPr lang="en-US"/>
              <a:t> सर</a:t>
            </a:r>
            <a:r>
              <a:rPr lang="en-US"/>
              <a:t> आइज़क</a:t>
            </a:r>
            <a:r>
              <a:rPr lang="en-US"/>
              <a:t> न्यूटन</a:t>
            </a:r>
            <a:r>
              <a:rPr lang="en-US"/>
              <a:t> ने</a:t>
            </a:r>
            <a:r>
              <a:rPr lang="en-US"/>
              <a:t> अपनी</a:t>
            </a:r>
            <a:r>
              <a:rPr lang="en-US"/>
              <a:t> पुस्तक</a:t>
            </a:r>
            <a:r>
              <a:rPr lang="en-US"/>
              <a:t>`</a:t>
            </a:r>
            <a:r>
              <a:rPr lang="en-US"/>
              <a:t>दी</a:t>
            </a:r>
            <a:r>
              <a:rPr lang="en-US"/>
              <a:t> मैथमेटिक्स</a:t>
            </a:r>
            <a:r>
              <a:rPr lang="en-US"/>
              <a:t> प्रिंसिपल्स</a:t>
            </a:r>
            <a:r>
              <a:rPr lang="en-US"/>
              <a:t> ऑफ</a:t>
            </a:r>
            <a:r>
              <a:rPr lang="en-US"/>
              <a:t> नेचुरल</a:t>
            </a:r>
            <a:r>
              <a:rPr lang="en-US"/>
              <a:t> फिलॉसफी</a:t>
            </a:r>
            <a:r>
              <a:rPr lang="en-US"/>
              <a:t> </a:t>
            </a:r>
            <a:r>
              <a:rPr lang="en-US"/>
              <a:t>'</a:t>
            </a:r>
            <a:r>
              <a:rPr lang="en-US"/>
              <a:t>संक्षेप</a:t>
            </a:r>
            <a:r>
              <a:rPr lang="en-US"/>
              <a:t> में</a:t>
            </a:r>
            <a:r>
              <a:rPr lang="en-US"/>
              <a:t> प्रिंसिपिया</a:t>
            </a:r>
            <a:r>
              <a:rPr lang="en-US"/>
              <a:t>(</a:t>
            </a:r>
            <a:r>
              <a:rPr lang="en-US"/>
              <a:t>the</a:t>
            </a:r>
            <a:r>
              <a:rPr lang="en-US"/>
              <a:t> </a:t>
            </a:r>
            <a:r>
              <a:rPr lang="en-US"/>
              <a:t> mathematical</a:t>
            </a:r>
            <a:r>
              <a:rPr lang="en-US"/>
              <a:t> </a:t>
            </a:r>
            <a:r>
              <a:rPr lang="en-US"/>
              <a:t>principles</a:t>
            </a:r>
            <a:r>
              <a:rPr lang="en-US"/>
              <a:t> of</a:t>
            </a:r>
            <a:r>
              <a:rPr lang="en-US"/>
              <a:t> of</a:t>
            </a:r>
            <a:r>
              <a:rPr lang="en-US"/>
              <a:t> natural</a:t>
            </a:r>
            <a:r>
              <a:rPr lang="en-US"/>
              <a:t> philosophy</a:t>
            </a:r>
            <a:r>
              <a:rPr lang="en-US"/>
              <a:t>'</a:t>
            </a:r>
            <a:r>
              <a:rPr lang="en-US"/>
              <a:t>in</a:t>
            </a:r>
            <a:r>
              <a:rPr lang="en-US"/>
              <a:t> in brief</a:t>
            </a:r>
            <a:r>
              <a:rPr lang="en-US"/>
              <a:t> princip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'</a:t>
            </a:r>
            <a:r>
              <a:rPr lang="en-US"/>
              <a:t>)</a:t>
            </a:r>
            <a:r>
              <a:rPr lang="en-US"/>
              <a:t> मैं</a:t>
            </a:r>
            <a:r>
              <a:rPr lang="en-US"/>
              <a:t> गुरुत्वाकर्षण</a:t>
            </a:r>
            <a:r>
              <a:rPr lang="en-US"/>
              <a:t> नियम</a:t>
            </a:r>
            <a:r>
              <a:rPr lang="en-US"/>
              <a:t> का</a:t>
            </a:r>
            <a:r>
              <a:rPr lang="en-US"/>
              <a:t> प्रतिपादन</a:t>
            </a:r>
            <a:r>
              <a:rPr lang="en-US"/>
              <a:t> किया</a:t>
            </a:r>
            <a:r>
              <a:rPr lang="en-US"/>
              <a:t> है</a:t>
            </a:r>
            <a:r>
              <a:rPr lang="en-US"/>
              <a:t> जिसे</a:t>
            </a:r>
            <a:r>
              <a:rPr lang="en-US"/>
              <a:t> न्यूटन</a:t>
            </a:r>
            <a:r>
              <a:rPr lang="en-US"/>
              <a:t> का सार्वत्रिक</a:t>
            </a:r>
            <a:r>
              <a:rPr lang="en-US"/>
              <a:t> गुरुत्वाकर्षण</a:t>
            </a:r>
            <a:r>
              <a:rPr lang="en-US"/>
              <a:t> नियम</a:t>
            </a:r>
            <a:r>
              <a:rPr lang="en-US"/>
              <a:t> कहते</a:t>
            </a:r>
            <a:r>
              <a:rPr lang="en-US"/>
              <a:t> हैं</a:t>
            </a:r>
            <a:r>
              <a:rPr lang="en-US"/>
              <a:t>।</a:t>
            </a:r>
            <a:endParaRPr lang="en-US"/>
          </a:p>
          <a:p>
            <a:r>
              <a:rPr lang="en-US"/>
              <a:t>इस नियम अनुसार</a:t>
            </a:r>
            <a:r>
              <a:rPr lang="en-US"/>
              <a:t>,</a:t>
            </a:r>
            <a:r>
              <a:rPr lang="en-US"/>
              <a:t> इस</a:t>
            </a:r>
            <a:r>
              <a:rPr lang="en-US"/>
              <a:t> विश्व</a:t>
            </a:r>
            <a:r>
              <a:rPr lang="en-US"/>
              <a:t> में</a:t>
            </a:r>
            <a:r>
              <a:rPr lang="en-US"/>
              <a:t> प्रत्येक</a:t>
            </a:r>
            <a:r>
              <a:rPr lang="en-US"/>
              <a:t> पिंड</a:t>
            </a:r>
            <a:r>
              <a:rPr lang="en-US"/>
              <a:t> दूसरे</a:t>
            </a:r>
            <a:r>
              <a:rPr lang="en-US"/>
              <a:t> पिंड</a:t>
            </a:r>
            <a:r>
              <a:rPr lang="en-US"/>
              <a:t> को</a:t>
            </a:r>
            <a:r>
              <a:rPr lang="en-US"/>
              <a:t> एक बल से</a:t>
            </a:r>
            <a:r>
              <a:rPr lang="en-US"/>
              <a:t> आकर्षित</a:t>
            </a:r>
            <a:r>
              <a:rPr lang="en-US"/>
              <a:t> करता</a:t>
            </a:r>
            <a:r>
              <a:rPr lang="en-US"/>
              <a:t> है</a:t>
            </a:r>
            <a:r>
              <a:rPr lang="en-US"/>
              <a:t> जो</a:t>
            </a:r>
            <a:r>
              <a:rPr lang="en-US"/>
              <a:t> उनके</a:t>
            </a:r>
            <a:r>
              <a:rPr lang="en-US"/>
              <a:t> द्रव्यमान</a:t>
            </a:r>
            <a:r>
              <a:rPr lang="en-US"/>
              <a:t> ओके</a:t>
            </a:r>
            <a:r>
              <a:rPr lang="en-US"/>
              <a:t> गुणनफल</a:t>
            </a:r>
            <a:r>
              <a:rPr lang="en-US"/>
              <a:t> के</a:t>
            </a:r>
            <a:r>
              <a:rPr lang="en-US"/>
              <a:t> अनुक्रमानुपाती</a:t>
            </a:r>
            <a:r>
              <a:rPr lang="en-US"/>
              <a:t> तथा</a:t>
            </a:r>
            <a:r>
              <a:rPr lang="en-US"/>
              <a:t> उनके</a:t>
            </a:r>
            <a:r>
              <a:rPr lang="en-US"/>
              <a:t> बीच</a:t>
            </a:r>
            <a:r>
              <a:rPr lang="en-US"/>
              <a:t> की</a:t>
            </a:r>
            <a:r>
              <a:rPr lang="en-US"/>
              <a:t> दूरी</a:t>
            </a:r>
            <a:r>
              <a:rPr lang="en-US"/>
              <a:t> के</a:t>
            </a:r>
            <a:r>
              <a:rPr lang="en-US"/>
              <a:t> वर्ग</a:t>
            </a:r>
            <a:r>
              <a:rPr lang="en-US"/>
              <a:t> के</a:t>
            </a:r>
            <a:r>
              <a:rPr lang="en-US"/>
              <a:t> </a:t>
            </a:r>
            <a:r>
              <a:rPr lang="en-US"/>
              <a:t>व</a:t>
            </a:r>
            <a:r>
              <a:rPr lang="en-US"/>
              <a:t>्</a:t>
            </a:r>
            <a:r>
              <a:rPr lang="en-US"/>
              <a:t>य</a:t>
            </a:r>
            <a:r>
              <a:rPr lang="en-US"/>
              <a:t>ृ</a:t>
            </a:r>
            <a:r>
              <a:rPr lang="en-US"/>
              <a:t>त</a:t>
            </a:r>
            <a:r>
              <a:rPr lang="en-US"/>
              <a:t>्</a:t>
            </a:r>
            <a:r>
              <a:rPr lang="en-US"/>
              <a:t>क्र</a:t>
            </a:r>
            <a:r>
              <a:rPr lang="en-US"/>
              <a:t>म</a:t>
            </a:r>
            <a:r>
              <a:rPr lang="en-US"/>
              <a:t>ा</a:t>
            </a:r>
            <a:r>
              <a:rPr lang="en-US"/>
              <a:t>न</a:t>
            </a:r>
            <a:r>
              <a:rPr lang="en-US"/>
              <a:t>ु</a:t>
            </a:r>
            <a:r>
              <a:rPr lang="en-US"/>
              <a:t>प</a:t>
            </a:r>
            <a:r>
              <a:rPr lang="en-US"/>
              <a:t>ा</a:t>
            </a:r>
            <a:r>
              <a:rPr lang="en-US"/>
              <a:t>त</a:t>
            </a:r>
            <a:r>
              <a:rPr lang="en-US"/>
              <a:t>ी</a:t>
            </a:r>
            <a:r>
              <a:rPr lang="en-US"/>
              <a:t> </a:t>
            </a:r>
            <a:r>
              <a:rPr lang="en-US"/>
              <a:t>होता</a:t>
            </a:r>
            <a:r>
              <a:rPr lang="en-US"/>
              <a:t> है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CPH2083</dc:creator>
  <dcterms:created xsi:type="dcterms:W3CDTF">2015-05-11T22:30:45Z</dcterms:created>
  <dcterms:modified xsi:type="dcterms:W3CDTF">2021-07-27T06:05:34Z</dcterms:modified>
</cp:coreProperties>
</file>